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2" r:id="rId3"/>
    <p:sldId id="325" r:id="rId4"/>
    <p:sldId id="326" r:id="rId5"/>
    <p:sldId id="327" r:id="rId6"/>
    <p:sldId id="328" r:id="rId7"/>
    <p:sldId id="293" r:id="rId8"/>
    <p:sldId id="294" r:id="rId9"/>
    <p:sldId id="295" r:id="rId10"/>
    <p:sldId id="269" r:id="rId11"/>
    <p:sldId id="329" r:id="rId12"/>
    <p:sldId id="331" r:id="rId13"/>
    <p:sldId id="330" r:id="rId14"/>
    <p:sldId id="332" r:id="rId15"/>
    <p:sldId id="333" r:id="rId16"/>
    <p:sldId id="334" r:id="rId17"/>
    <p:sldId id="335" r:id="rId18"/>
    <p:sldId id="336" r:id="rId19"/>
    <p:sldId id="337" r:id="rId20"/>
    <p:sldId id="338" r:id="rId21"/>
    <p:sldId id="270" r:id="rId22"/>
    <p:sldId id="317" r:id="rId23"/>
    <p:sldId id="343" r:id="rId24"/>
    <p:sldId id="342" r:id="rId25"/>
    <p:sldId id="323" r:id="rId26"/>
    <p:sldId id="324" r:id="rId27"/>
    <p:sldId id="347" r:id="rId28"/>
    <p:sldId id="348" r:id="rId29"/>
    <p:sldId id="349" r:id="rId30"/>
    <p:sldId id="344" r:id="rId31"/>
    <p:sldId id="345" r:id="rId32"/>
    <p:sldId id="346" r:id="rId33"/>
    <p:sldId id="275" r:id="rId34"/>
    <p:sldId id="276" r:id="rId35"/>
    <p:sldId id="355" r:id="rId36"/>
    <p:sldId id="350" r:id="rId37"/>
    <p:sldId id="351" r:id="rId38"/>
    <p:sldId id="352" r:id="rId39"/>
    <p:sldId id="353" r:id="rId40"/>
    <p:sldId id="354" r:id="rId41"/>
    <p:sldId id="35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45" autoAdjust="0"/>
    <p:restoredTop sz="94660"/>
  </p:normalViewPr>
  <p:slideViewPr>
    <p:cSldViewPr snapToGrid="0">
      <p:cViewPr varScale="1">
        <p:scale>
          <a:sx n="88" d="100"/>
          <a:sy n="88" d="100"/>
        </p:scale>
        <p:origin x="6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95" indent="0" algn="ctr">
              <a:buNone/>
              <a:defRPr sz="2000"/>
            </a:lvl2pPr>
            <a:lvl3pPr marL="914388" indent="0" algn="ctr">
              <a:buNone/>
              <a:defRPr sz="1801"/>
            </a:lvl3pPr>
            <a:lvl4pPr marL="1371583" indent="0" algn="ctr">
              <a:buNone/>
              <a:defRPr sz="1600"/>
            </a:lvl4pPr>
            <a:lvl5pPr marL="1828777" indent="0" algn="ctr">
              <a:buNone/>
              <a:defRPr sz="1600"/>
            </a:lvl5pPr>
            <a:lvl6pPr marL="2285972" indent="0" algn="ctr">
              <a:buNone/>
              <a:defRPr sz="1600"/>
            </a:lvl6pPr>
            <a:lvl7pPr marL="2743165" indent="0" algn="ctr">
              <a:buNone/>
              <a:defRPr sz="1600"/>
            </a:lvl7pPr>
            <a:lvl8pPr marL="3200360" indent="0" algn="ctr">
              <a:buNone/>
              <a:defRPr sz="1600"/>
            </a:lvl8pPr>
            <a:lvl9pPr marL="3657555"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4CC1F7-9290-4DE5-A6B7-32E71D73782A}"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0D9AA-F795-4C54-B6DF-4506FE8E1A25}" type="slidenum">
              <a:rPr lang="en-US" smtClean="0"/>
              <a:t>‹#›</a:t>
            </a:fld>
            <a:endParaRPr lang="en-US"/>
          </a:p>
        </p:txBody>
      </p:sp>
    </p:spTree>
    <p:extLst>
      <p:ext uri="{BB962C8B-B14F-4D97-AF65-F5344CB8AC3E}">
        <p14:creationId xmlns:p14="http://schemas.microsoft.com/office/powerpoint/2010/main" val="4120578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4CC1F7-9290-4DE5-A6B7-32E71D73782A}"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0D9AA-F795-4C54-B6DF-4506FE8E1A25}" type="slidenum">
              <a:rPr lang="en-US" smtClean="0"/>
              <a:t>‹#›</a:t>
            </a:fld>
            <a:endParaRPr lang="en-US"/>
          </a:p>
        </p:txBody>
      </p:sp>
    </p:spTree>
    <p:extLst>
      <p:ext uri="{BB962C8B-B14F-4D97-AF65-F5344CB8AC3E}">
        <p14:creationId xmlns:p14="http://schemas.microsoft.com/office/powerpoint/2010/main" val="340692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4CC1F7-9290-4DE5-A6B7-32E71D73782A}"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0D9AA-F795-4C54-B6DF-4506FE8E1A25}" type="slidenum">
              <a:rPr lang="en-US" smtClean="0"/>
              <a:t>‹#›</a:t>
            </a:fld>
            <a:endParaRPr lang="en-US"/>
          </a:p>
        </p:txBody>
      </p:sp>
    </p:spTree>
    <p:extLst>
      <p:ext uri="{BB962C8B-B14F-4D97-AF65-F5344CB8AC3E}">
        <p14:creationId xmlns:p14="http://schemas.microsoft.com/office/powerpoint/2010/main" val="2179273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4CC1F7-9290-4DE5-A6B7-32E71D73782A}"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0D9AA-F795-4C54-B6DF-4506FE8E1A25}" type="slidenum">
              <a:rPr lang="en-US" smtClean="0"/>
              <a:t>‹#›</a:t>
            </a:fld>
            <a:endParaRPr lang="en-US"/>
          </a:p>
        </p:txBody>
      </p:sp>
    </p:spTree>
    <p:extLst>
      <p:ext uri="{BB962C8B-B14F-4D97-AF65-F5344CB8AC3E}">
        <p14:creationId xmlns:p14="http://schemas.microsoft.com/office/powerpoint/2010/main" val="1990266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1"/>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2" y="4589466"/>
            <a:ext cx="10515600" cy="1500187"/>
          </a:xfrm>
        </p:spPr>
        <p:txBody>
          <a:bodyPr/>
          <a:lstStyle>
            <a:lvl1pPr marL="0" indent="0">
              <a:buNone/>
              <a:defRPr sz="2400">
                <a:solidFill>
                  <a:schemeClr val="tx1">
                    <a:tint val="75000"/>
                  </a:schemeClr>
                </a:solidFill>
              </a:defRPr>
            </a:lvl1pPr>
            <a:lvl2pPr marL="457195" indent="0">
              <a:buNone/>
              <a:defRPr sz="2000">
                <a:solidFill>
                  <a:schemeClr val="tx1">
                    <a:tint val="75000"/>
                  </a:schemeClr>
                </a:solidFill>
              </a:defRPr>
            </a:lvl2pPr>
            <a:lvl3pPr marL="914388" indent="0">
              <a:buNone/>
              <a:defRPr sz="1801">
                <a:solidFill>
                  <a:schemeClr val="tx1">
                    <a:tint val="75000"/>
                  </a:schemeClr>
                </a:solidFill>
              </a:defRPr>
            </a:lvl3pPr>
            <a:lvl4pPr marL="1371583" indent="0">
              <a:buNone/>
              <a:defRPr sz="1600">
                <a:solidFill>
                  <a:schemeClr val="tx1">
                    <a:tint val="75000"/>
                  </a:schemeClr>
                </a:solidFill>
              </a:defRPr>
            </a:lvl4pPr>
            <a:lvl5pPr marL="1828777" indent="0">
              <a:buNone/>
              <a:defRPr sz="1600">
                <a:solidFill>
                  <a:schemeClr val="tx1">
                    <a:tint val="75000"/>
                  </a:schemeClr>
                </a:solidFill>
              </a:defRPr>
            </a:lvl5pPr>
            <a:lvl6pPr marL="2285972" indent="0">
              <a:buNone/>
              <a:defRPr sz="1600">
                <a:solidFill>
                  <a:schemeClr val="tx1">
                    <a:tint val="75000"/>
                  </a:schemeClr>
                </a:solidFill>
              </a:defRPr>
            </a:lvl6pPr>
            <a:lvl7pPr marL="2743165" indent="0">
              <a:buNone/>
              <a:defRPr sz="1600">
                <a:solidFill>
                  <a:schemeClr val="tx1">
                    <a:tint val="75000"/>
                  </a:schemeClr>
                </a:solidFill>
              </a:defRPr>
            </a:lvl7pPr>
            <a:lvl8pPr marL="3200360" indent="0">
              <a:buNone/>
              <a:defRPr sz="1600">
                <a:solidFill>
                  <a:schemeClr val="tx1">
                    <a:tint val="75000"/>
                  </a:schemeClr>
                </a:solidFill>
              </a:defRPr>
            </a:lvl8pPr>
            <a:lvl9pPr marL="3657555"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4CC1F7-9290-4DE5-A6B7-32E71D73782A}"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0D9AA-F795-4C54-B6DF-4506FE8E1A25}" type="slidenum">
              <a:rPr lang="en-US" smtClean="0"/>
              <a:t>‹#›</a:t>
            </a:fld>
            <a:endParaRPr lang="en-US"/>
          </a:p>
        </p:txBody>
      </p:sp>
    </p:spTree>
    <p:extLst>
      <p:ext uri="{BB962C8B-B14F-4D97-AF65-F5344CB8AC3E}">
        <p14:creationId xmlns:p14="http://schemas.microsoft.com/office/powerpoint/2010/main" val="4230053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1"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1"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4CC1F7-9290-4DE5-A6B7-32E71D73782A}"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0D9AA-F795-4C54-B6DF-4506FE8E1A25}" type="slidenum">
              <a:rPr lang="en-US" smtClean="0"/>
              <a:t>‹#›</a:t>
            </a:fld>
            <a:endParaRPr lang="en-US"/>
          </a:p>
        </p:txBody>
      </p:sp>
    </p:spTree>
    <p:extLst>
      <p:ext uri="{BB962C8B-B14F-4D97-AF65-F5344CB8AC3E}">
        <p14:creationId xmlns:p14="http://schemas.microsoft.com/office/powerpoint/2010/main" val="3763629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8"/>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91" y="1681163"/>
            <a:ext cx="5157787" cy="823912"/>
          </a:xfrm>
        </p:spPr>
        <p:txBody>
          <a:bodyPr anchor="b"/>
          <a:lstStyle>
            <a:lvl1pPr marL="0" indent="0">
              <a:buNone/>
              <a:defRPr sz="2400" b="1"/>
            </a:lvl1pPr>
            <a:lvl2pPr marL="457195" indent="0">
              <a:buNone/>
              <a:defRPr sz="2000" b="1"/>
            </a:lvl2pPr>
            <a:lvl3pPr marL="914388" indent="0">
              <a:buNone/>
              <a:defRPr sz="1801" b="1"/>
            </a:lvl3pPr>
            <a:lvl4pPr marL="1371583" indent="0">
              <a:buNone/>
              <a:defRPr sz="1600" b="1"/>
            </a:lvl4pPr>
            <a:lvl5pPr marL="1828777" indent="0">
              <a:buNone/>
              <a:defRPr sz="1600" b="1"/>
            </a:lvl5pPr>
            <a:lvl6pPr marL="2285972" indent="0">
              <a:buNone/>
              <a:defRPr sz="1600" b="1"/>
            </a:lvl6pPr>
            <a:lvl7pPr marL="2743165" indent="0">
              <a:buNone/>
              <a:defRPr sz="1600" b="1"/>
            </a:lvl7pPr>
            <a:lvl8pPr marL="3200360" indent="0">
              <a:buNone/>
              <a:defRPr sz="1600" b="1"/>
            </a:lvl8pPr>
            <a:lvl9pPr marL="365755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91" y="2505076"/>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95" indent="0">
              <a:buNone/>
              <a:defRPr sz="2000" b="1"/>
            </a:lvl2pPr>
            <a:lvl3pPr marL="914388" indent="0">
              <a:buNone/>
              <a:defRPr sz="1801" b="1"/>
            </a:lvl3pPr>
            <a:lvl4pPr marL="1371583" indent="0">
              <a:buNone/>
              <a:defRPr sz="1600" b="1"/>
            </a:lvl4pPr>
            <a:lvl5pPr marL="1828777" indent="0">
              <a:buNone/>
              <a:defRPr sz="1600" b="1"/>
            </a:lvl5pPr>
            <a:lvl6pPr marL="2285972" indent="0">
              <a:buNone/>
              <a:defRPr sz="1600" b="1"/>
            </a:lvl6pPr>
            <a:lvl7pPr marL="2743165" indent="0">
              <a:buNone/>
              <a:defRPr sz="1600" b="1"/>
            </a:lvl7pPr>
            <a:lvl8pPr marL="3200360" indent="0">
              <a:buNone/>
              <a:defRPr sz="1600" b="1"/>
            </a:lvl8pPr>
            <a:lvl9pPr marL="365755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505076"/>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4CC1F7-9290-4DE5-A6B7-32E71D73782A}"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90D9AA-F795-4C54-B6DF-4506FE8E1A25}" type="slidenum">
              <a:rPr lang="en-US" smtClean="0"/>
              <a:t>‹#›</a:t>
            </a:fld>
            <a:endParaRPr lang="en-US"/>
          </a:p>
        </p:txBody>
      </p:sp>
    </p:spTree>
    <p:extLst>
      <p:ext uri="{BB962C8B-B14F-4D97-AF65-F5344CB8AC3E}">
        <p14:creationId xmlns:p14="http://schemas.microsoft.com/office/powerpoint/2010/main" val="2435673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4CC1F7-9290-4DE5-A6B7-32E71D73782A}"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90D9AA-F795-4C54-B6DF-4506FE8E1A25}" type="slidenum">
              <a:rPr lang="en-US" smtClean="0"/>
              <a:t>‹#›</a:t>
            </a:fld>
            <a:endParaRPr lang="en-US"/>
          </a:p>
        </p:txBody>
      </p:sp>
    </p:spTree>
    <p:extLst>
      <p:ext uri="{BB962C8B-B14F-4D97-AF65-F5344CB8AC3E}">
        <p14:creationId xmlns:p14="http://schemas.microsoft.com/office/powerpoint/2010/main" val="3752274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4CC1F7-9290-4DE5-A6B7-32E71D73782A}"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90D9AA-F795-4C54-B6DF-4506FE8E1A25}" type="slidenum">
              <a:rPr lang="en-US" smtClean="0"/>
              <a:t>‹#›</a:t>
            </a:fld>
            <a:endParaRPr lang="en-US"/>
          </a:p>
        </p:txBody>
      </p:sp>
    </p:spTree>
    <p:extLst>
      <p:ext uri="{BB962C8B-B14F-4D97-AF65-F5344CB8AC3E}">
        <p14:creationId xmlns:p14="http://schemas.microsoft.com/office/powerpoint/2010/main" val="68845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95" indent="0">
              <a:buNone/>
              <a:defRPr sz="1401"/>
            </a:lvl2pPr>
            <a:lvl3pPr marL="914388" indent="0">
              <a:buNone/>
              <a:defRPr sz="1200"/>
            </a:lvl3pPr>
            <a:lvl4pPr marL="1371583" indent="0">
              <a:buNone/>
              <a:defRPr sz="1001"/>
            </a:lvl4pPr>
            <a:lvl5pPr marL="1828777" indent="0">
              <a:buNone/>
              <a:defRPr sz="1001"/>
            </a:lvl5pPr>
            <a:lvl6pPr marL="2285972" indent="0">
              <a:buNone/>
              <a:defRPr sz="1001"/>
            </a:lvl6pPr>
            <a:lvl7pPr marL="2743165" indent="0">
              <a:buNone/>
              <a:defRPr sz="1001"/>
            </a:lvl7pPr>
            <a:lvl8pPr marL="3200360" indent="0">
              <a:buNone/>
              <a:defRPr sz="1001"/>
            </a:lvl8pPr>
            <a:lvl9pPr marL="3657555" indent="0">
              <a:buNone/>
              <a:defRPr sz="1001"/>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4CC1F7-9290-4DE5-A6B7-32E71D73782A}"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0D9AA-F795-4C54-B6DF-4506FE8E1A25}" type="slidenum">
              <a:rPr lang="en-US" smtClean="0"/>
              <a:t>‹#›</a:t>
            </a:fld>
            <a:endParaRPr lang="en-US"/>
          </a:p>
        </p:txBody>
      </p:sp>
    </p:spTree>
    <p:extLst>
      <p:ext uri="{BB962C8B-B14F-4D97-AF65-F5344CB8AC3E}">
        <p14:creationId xmlns:p14="http://schemas.microsoft.com/office/powerpoint/2010/main" val="301918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8"/>
            <a:ext cx="6172201" cy="4873625"/>
          </a:xfrm>
        </p:spPr>
        <p:txBody>
          <a:bodyPr/>
          <a:lstStyle>
            <a:lvl1pPr marL="0" indent="0">
              <a:buNone/>
              <a:defRPr sz="3200"/>
            </a:lvl1pPr>
            <a:lvl2pPr marL="457195" indent="0">
              <a:buNone/>
              <a:defRPr sz="2800"/>
            </a:lvl2pPr>
            <a:lvl3pPr marL="914388" indent="0">
              <a:buNone/>
              <a:defRPr sz="2400"/>
            </a:lvl3pPr>
            <a:lvl4pPr marL="1371583" indent="0">
              <a:buNone/>
              <a:defRPr sz="2000"/>
            </a:lvl4pPr>
            <a:lvl5pPr marL="1828777" indent="0">
              <a:buNone/>
              <a:defRPr sz="2000"/>
            </a:lvl5pPr>
            <a:lvl6pPr marL="2285972" indent="0">
              <a:buNone/>
              <a:defRPr sz="2000"/>
            </a:lvl6pPr>
            <a:lvl7pPr marL="2743165" indent="0">
              <a:buNone/>
              <a:defRPr sz="2000"/>
            </a:lvl7pPr>
            <a:lvl8pPr marL="3200360" indent="0">
              <a:buNone/>
              <a:defRPr sz="2000"/>
            </a:lvl8pPr>
            <a:lvl9pPr marL="3657555" indent="0">
              <a:buNone/>
              <a:defRPr sz="2000"/>
            </a:lvl9pPr>
          </a:lstStyle>
          <a:p>
            <a:endParaRPr lang="en-US"/>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95" indent="0">
              <a:buNone/>
              <a:defRPr sz="1401"/>
            </a:lvl2pPr>
            <a:lvl3pPr marL="914388" indent="0">
              <a:buNone/>
              <a:defRPr sz="1200"/>
            </a:lvl3pPr>
            <a:lvl4pPr marL="1371583" indent="0">
              <a:buNone/>
              <a:defRPr sz="1001"/>
            </a:lvl4pPr>
            <a:lvl5pPr marL="1828777" indent="0">
              <a:buNone/>
              <a:defRPr sz="1001"/>
            </a:lvl5pPr>
            <a:lvl6pPr marL="2285972" indent="0">
              <a:buNone/>
              <a:defRPr sz="1001"/>
            </a:lvl6pPr>
            <a:lvl7pPr marL="2743165" indent="0">
              <a:buNone/>
              <a:defRPr sz="1001"/>
            </a:lvl7pPr>
            <a:lvl8pPr marL="3200360" indent="0">
              <a:buNone/>
              <a:defRPr sz="1001"/>
            </a:lvl8pPr>
            <a:lvl9pPr marL="3657555" indent="0">
              <a:buNone/>
              <a:defRPr sz="1001"/>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4CC1F7-9290-4DE5-A6B7-32E71D73782A}"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0D9AA-F795-4C54-B6DF-4506FE8E1A25}" type="slidenum">
              <a:rPr lang="en-US" smtClean="0"/>
              <a:t>‹#›</a:t>
            </a:fld>
            <a:endParaRPr lang="en-US"/>
          </a:p>
        </p:txBody>
      </p:sp>
    </p:spTree>
    <p:extLst>
      <p:ext uri="{BB962C8B-B14F-4D97-AF65-F5344CB8AC3E}">
        <p14:creationId xmlns:p14="http://schemas.microsoft.com/office/powerpoint/2010/main" val="3922943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8"/>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CC1F7-9290-4DE5-A6B7-32E71D73782A}" type="datetimeFigureOut">
              <a:rPr lang="en-US" smtClean="0"/>
              <a:t>12/2/2018</a:t>
            </a:fld>
            <a:endParaRPr lang="en-US"/>
          </a:p>
        </p:txBody>
      </p:sp>
      <p:sp>
        <p:nvSpPr>
          <p:cNvPr id="5" name="Footer Placeholder 4"/>
          <p:cNvSpPr>
            <a:spLocks noGrp="1"/>
          </p:cNvSpPr>
          <p:nvPr>
            <p:ph type="ftr" sz="quarter" idx="3"/>
          </p:nvPr>
        </p:nvSpPr>
        <p:spPr>
          <a:xfrm>
            <a:off x="4038602"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0D9AA-F795-4C54-B6DF-4506FE8E1A25}" type="slidenum">
              <a:rPr lang="en-US" smtClean="0"/>
              <a:t>‹#›</a:t>
            </a:fld>
            <a:endParaRPr lang="en-US"/>
          </a:p>
        </p:txBody>
      </p:sp>
    </p:spTree>
    <p:extLst>
      <p:ext uri="{BB962C8B-B14F-4D97-AF65-F5344CB8AC3E}">
        <p14:creationId xmlns:p14="http://schemas.microsoft.com/office/powerpoint/2010/main" val="2913904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8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7" indent="-228597" algn="l" defTabSz="914388"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92" indent="-228597" algn="l" defTabSz="91438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5" indent="-228597" algn="l" defTabSz="91438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80" indent="-228597"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75" indent="-228597"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68" indent="-228597"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63" indent="-228597"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57" indent="-228597"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52" indent="-228597"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8" rtl="0" eaLnBrk="1" latinLnBrk="0" hangingPunct="1">
        <a:defRPr sz="1801" kern="1200">
          <a:solidFill>
            <a:schemeClr val="tx1"/>
          </a:solidFill>
          <a:latin typeface="+mn-lt"/>
          <a:ea typeface="+mn-ea"/>
          <a:cs typeface="+mn-cs"/>
        </a:defRPr>
      </a:lvl1pPr>
      <a:lvl2pPr marL="457195" algn="l" defTabSz="914388" rtl="0" eaLnBrk="1" latinLnBrk="0" hangingPunct="1">
        <a:defRPr sz="1801" kern="1200">
          <a:solidFill>
            <a:schemeClr val="tx1"/>
          </a:solidFill>
          <a:latin typeface="+mn-lt"/>
          <a:ea typeface="+mn-ea"/>
          <a:cs typeface="+mn-cs"/>
        </a:defRPr>
      </a:lvl2pPr>
      <a:lvl3pPr marL="914388" algn="l" defTabSz="914388" rtl="0" eaLnBrk="1" latinLnBrk="0" hangingPunct="1">
        <a:defRPr sz="1801" kern="1200">
          <a:solidFill>
            <a:schemeClr val="tx1"/>
          </a:solidFill>
          <a:latin typeface="+mn-lt"/>
          <a:ea typeface="+mn-ea"/>
          <a:cs typeface="+mn-cs"/>
        </a:defRPr>
      </a:lvl3pPr>
      <a:lvl4pPr marL="1371583" algn="l" defTabSz="914388" rtl="0" eaLnBrk="1" latinLnBrk="0" hangingPunct="1">
        <a:defRPr sz="1801" kern="1200">
          <a:solidFill>
            <a:schemeClr val="tx1"/>
          </a:solidFill>
          <a:latin typeface="+mn-lt"/>
          <a:ea typeface="+mn-ea"/>
          <a:cs typeface="+mn-cs"/>
        </a:defRPr>
      </a:lvl4pPr>
      <a:lvl5pPr marL="1828777" algn="l" defTabSz="914388" rtl="0" eaLnBrk="1" latinLnBrk="0" hangingPunct="1">
        <a:defRPr sz="1801" kern="1200">
          <a:solidFill>
            <a:schemeClr val="tx1"/>
          </a:solidFill>
          <a:latin typeface="+mn-lt"/>
          <a:ea typeface="+mn-ea"/>
          <a:cs typeface="+mn-cs"/>
        </a:defRPr>
      </a:lvl5pPr>
      <a:lvl6pPr marL="2285972" algn="l" defTabSz="914388" rtl="0" eaLnBrk="1" latinLnBrk="0" hangingPunct="1">
        <a:defRPr sz="1801" kern="1200">
          <a:solidFill>
            <a:schemeClr val="tx1"/>
          </a:solidFill>
          <a:latin typeface="+mn-lt"/>
          <a:ea typeface="+mn-ea"/>
          <a:cs typeface="+mn-cs"/>
        </a:defRPr>
      </a:lvl6pPr>
      <a:lvl7pPr marL="2743165" algn="l" defTabSz="914388" rtl="0" eaLnBrk="1" latinLnBrk="0" hangingPunct="1">
        <a:defRPr sz="1801" kern="1200">
          <a:solidFill>
            <a:schemeClr val="tx1"/>
          </a:solidFill>
          <a:latin typeface="+mn-lt"/>
          <a:ea typeface="+mn-ea"/>
          <a:cs typeface="+mn-cs"/>
        </a:defRPr>
      </a:lvl7pPr>
      <a:lvl8pPr marL="3200360" algn="l" defTabSz="914388" rtl="0" eaLnBrk="1" latinLnBrk="0" hangingPunct="1">
        <a:defRPr sz="1801" kern="1200">
          <a:solidFill>
            <a:schemeClr val="tx1"/>
          </a:solidFill>
          <a:latin typeface="+mn-lt"/>
          <a:ea typeface="+mn-ea"/>
          <a:cs typeface="+mn-cs"/>
        </a:defRPr>
      </a:lvl8pPr>
      <a:lvl9pPr marL="3657555" algn="l" defTabSz="914388"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729" y="1267837"/>
            <a:ext cx="9296002" cy="3617671"/>
          </a:xfrm>
        </p:spPr>
        <p:txBody>
          <a:bodyPr>
            <a:normAutofit/>
          </a:bodyPr>
          <a:lstStyle/>
          <a:p>
            <a:r>
              <a:rPr lang="en-US" b="1" dirty="0" smtClean="0"/>
              <a:t>MIS Reporting </a:t>
            </a:r>
            <a:br>
              <a:rPr lang="en-US" b="1" dirty="0" smtClean="0"/>
            </a:br>
            <a:r>
              <a:rPr lang="en-US" b="1" dirty="0" smtClean="0"/>
              <a:t>including </a:t>
            </a:r>
            <a:br>
              <a:rPr lang="en-US" b="1" dirty="0" smtClean="0"/>
            </a:br>
            <a:r>
              <a:rPr lang="en-US" b="1" dirty="0" smtClean="0"/>
              <a:t>Pre-Poll/Poll Day/Post Poll Reports</a:t>
            </a:r>
            <a:endParaRPr lang="en-US" b="1" dirty="0"/>
          </a:p>
        </p:txBody>
      </p:sp>
    </p:spTree>
    <p:extLst>
      <p:ext uri="{BB962C8B-B14F-4D97-AF65-F5344CB8AC3E}">
        <p14:creationId xmlns:p14="http://schemas.microsoft.com/office/powerpoint/2010/main" val="7971304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594" y="1423852"/>
            <a:ext cx="10463349" cy="3396342"/>
          </a:xfrm>
        </p:spPr>
        <p:txBody>
          <a:bodyPr>
            <a:normAutofit/>
          </a:bodyPr>
          <a:lstStyle/>
          <a:p>
            <a:r>
              <a:rPr lang="en-US" dirty="0" smtClean="0"/>
              <a:t>REPORTS ON </a:t>
            </a:r>
            <a:r>
              <a:rPr lang="en-US" dirty="0"/>
              <a:t>THE DATE OF DISPERSAL OF POLLING </a:t>
            </a:r>
            <a:r>
              <a:rPr lang="en-US" dirty="0" smtClean="0"/>
              <a:t>PARTIES </a:t>
            </a:r>
            <a:r>
              <a:rPr lang="en-US" dirty="0"/>
              <a:t>(P-1 day)</a:t>
            </a:r>
          </a:p>
        </p:txBody>
      </p:sp>
    </p:spTree>
    <p:extLst>
      <p:ext uri="{BB962C8B-B14F-4D97-AF65-F5344CB8AC3E}">
        <p14:creationId xmlns:p14="http://schemas.microsoft.com/office/powerpoint/2010/main" val="2590520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55157881"/>
              </p:ext>
            </p:extLst>
          </p:nvPr>
        </p:nvGraphicFramePr>
        <p:xfrm>
          <a:off x="352696" y="313509"/>
          <a:ext cx="11469190" cy="6402229"/>
        </p:xfrm>
        <a:graphic>
          <a:graphicData uri="http://schemas.openxmlformats.org/drawingml/2006/table">
            <a:tbl>
              <a:tblPr>
                <a:tableStyleId>{5C22544A-7EE6-4342-B048-85BDC9FD1C3A}</a:tableStyleId>
              </a:tblPr>
              <a:tblGrid>
                <a:gridCol w="444138">
                  <a:extLst>
                    <a:ext uri="{9D8B030D-6E8A-4147-A177-3AD203B41FA5}">
                      <a16:colId xmlns:a16="http://schemas.microsoft.com/office/drawing/2014/main" xmlns="" val="3156045552"/>
                    </a:ext>
                  </a:extLst>
                </a:gridCol>
                <a:gridCol w="3148149">
                  <a:extLst>
                    <a:ext uri="{9D8B030D-6E8A-4147-A177-3AD203B41FA5}">
                      <a16:colId xmlns:a16="http://schemas.microsoft.com/office/drawing/2014/main" xmlns="" val="3340098342"/>
                    </a:ext>
                  </a:extLst>
                </a:gridCol>
                <a:gridCol w="2544123">
                  <a:extLst>
                    <a:ext uri="{9D8B030D-6E8A-4147-A177-3AD203B41FA5}">
                      <a16:colId xmlns:a16="http://schemas.microsoft.com/office/drawing/2014/main" xmlns="" val="147212138"/>
                    </a:ext>
                  </a:extLst>
                </a:gridCol>
                <a:gridCol w="1065682">
                  <a:extLst>
                    <a:ext uri="{9D8B030D-6E8A-4147-A177-3AD203B41FA5}">
                      <a16:colId xmlns:a16="http://schemas.microsoft.com/office/drawing/2014/main" xmlns="" val="2378052471"/>
                    </a:ext>
                  </a:extLst>
                </a:gridCol>
                <a:gridCol w="1824343">
                  <a:extLst>
                    <a:ext uri="{9D8B030D-6E8A-4147-A177-3AD203B41FA5}">
                      <a16:colId xmlns:a16="http://schemas.microsoft.com/office/drawing/2014/main" xmlns="" val="1697095758"/>
                    </a:ext>
                  </a:extLst>
                </a:gridCol>
                <a:gridCol w="2442755">
                  <a:extLst>
                    <a:ext uri="{9D8B030D-6E8A-4147-A177-3AD203B41FA5}">
                      <a16:colId xmlns:a16="http://schemas.microsoft.com/office/drawing/2014/main" xmlns="" val="1382371201"/>
                    </a:ext>
                  </a:extLst>
                </a:gridCol>
              </a:tblGrid>
              <a:tr h="744051">
                <a:tc>
                  <a:txBody>
                    <a:bodyPr/>
                    <a:lstStyle/>
                    <a:p>
                      <a:pPr algn="ctr" fontAlgn="ctr"/>
                      <a:r>
                        <a:rPr lang="en-US" sz="2000" u="none" strike="noStrike" dirty="0" err="1">
                          <a:effectLst/>
                        </a:rPr>
                        <a:t>Sl</a:t>
                      </a:r>
                      <a:endParaRPr lang="en-US" sz="2000" b="1" i="0" u="none" strike="noStrike" dirty="0">
                        <a:solidFill>
                          <a:srgbClr val="000000"/>
                        </a:solidFill>
                        <a:effectLst/>
                        <a:latin typeface="Arial Narrow" panose="020B0606020202030204" pitchFamily="34" charset="0"/>
                      </a:endParaRPr>
                    </a:p>
                  </a:txBody>
                  <a:tcPr marL="9525" marR="9525" marT="9525" marB="0" anchor="ctr">
                    <a:solidFill>
                      <a:schemeClr val="accent5">
                        <a:lumMod val="60000"/>
                        <a:lumOff val="40000"/>
                      </a:schemeClr>
                    </a:solidFill>
                  </a:tcPr>
                </a:tc>
                <a:tc>
                  <a:txBody>
                    <a:bodyPr/>
                    <a:lstStyle/>
                    <a:p>
                      <a:pPr algn="ctr" fontAlgn="ctr"/>
                      <a:r>
                        <a:rPr lang="en-US" sz="2000" u="none" strike="noStrike" dirty="0">
                          <a:effectLst/>
                        </a:rPr>
                        <a:t>Subject</a:t>
                      </a:r>
                      <a:endParaRPr lang="en-US" sz="2000" b="1" i="0" u="none" strike="noStrike" dirty="0">
                        <a:solidFill>
                          <a:srgbClr val="000000"/>
                        </a:solidFill>
                        <a:effectLst/>
                        <a:latin typeface="Arial Narrow" panose="020B0606020202030204" pitchFamily="34" charset="0"/>
                      </a:endParaRPr>
                    </a:p>
                  </a:txBody>
                  <a:tcPr marL="9525" marR="9525" marT="9525" marB="0" anchor="ctr">
                    <a:solidFill>
                      <a:schemeClr val="accent5">
                        <a:lumMod val="60000"/>
                        <a:lumOff val="40000"/>
                      </a:schemeClr>
                    </a:solidFill>
                  </a:tcPr>
                </a:tc>
                <a:tc>
                  <a:txBody>
                    <a:bodyPr/>
                    <a:lstStyle/>
                    <a:p>
                      <a:pPr algn="ctr" fontAlgn="ctr"/>
                      <a:r>
                        <a:rPr lang="en-US" sz="2000" u="none" strike="noStrike" dirty="0">
                          <a:effectLst/>
                        </a:rPr>
                        <a:t>Reporting Time</a:t>
                      </a:r>
                      <a:endParaRPr lang="en-US" sz="2000" b="1" i="0" u="none" strike="noStrike" dirty="0">
                        <a:solidFill>
                          <a:srgbClr val="000000"/>
                        </a:solidFill>
                        <a:effectLst/>
                        <a:latin typeface="Arial Narrow" panose="020B0606020202030204" pitchFamily="34" charset="0"/>
                      </a:endParaRPr>
                    </a:p>
                  </a:txBody>
                  <a:tcPr marL="9525" marR="9525" marT="9525" marB="0" anchor="ctr">
                    <a:solidFill>
                      <a:schemeClr val="accent5">
                        <a:lumMod val="60000"/>
                        <a:lumOff val="40000"/>
                      </a:schemeClr>
                    </a:solidFill>
                  </a:tcPr>
                </a:tc>
                <a:tc>
                  <a:txBody>
                    <a:bodyPr/>
                    <a:lstStyle/>
                    <a:p>
                      <a:pPr algn="ctr" fontAlgn="ctr"/>
                      <a:r>
                        <a:rPr lang="en-US" sz="2000" u="none" strike="noStrike" dirty="0">
                          <a:effectLst/>
                        </a:rPr>
                        <a:t>Form of reporting</a:t>
                      </a:r>
                      <a:endParaRPr lang="en-US" sz="2000" b="1" i="0" u="none" strike="noStrike" dirty="0">
                        <a:solidFill>
                          <a:srgbClr val="000000"/>
                        </a:solidFill>
                        <a:effectLst/>
                        <a:latin typeface="Arial Narrow" panose="020B0606020202030204" pitchFamily="34" charset="0"/>
                      </a:endParaRPr>
                    </a:p>
                  </a:txBody>
                  <a:tcPr marL="9525" marR="9525" marT="9525" marB="0" anchor="ctr">
                    <a:solidFill>
                      <a:schemeClr val="accent5">
                        <a:lumMod val="60000"/>
                        <a:lumOff val="40000"/>
                      </a:schemeClr>
                    </a:solidFill>
                  </a:tcPr>
                </a:tc>
                <a:tc>
                  <a:txBody>
                    <a:bodyPr/>
                    <a:lstStyle/>
                    <a:p>
                      <a:pPr algn="ctr" fontAlgn="ctr"/>
                      <a:r>
                        <a:rPr lang="en-US" sz="2000" u="none" strike="noStrike" dirty="0">
                          <a:effectLst/>
                        </a:rPr>
                        <a:t>Syntax for SMS</a:t>
                      </a:r>
                      <a:endParaRPr lang="en-US" sz="2000" b="1" i="0" u="none" strike="noStrike" dirty="0">
                        <a:solidFill>
                          <a:srgbClr val="000000"/>
                        </a:solidFill>
                        <a:effectLst/>
                        <a:latin typeface="Arial Narrow" panose="020B0606020202030204" pitchFamily="34" charset="0"/>
                      </a:endParaRPr>
                    </a:p>
                  </a:txBody>
                  <a:tcPr marL="9525" marR="9525" marT="9525" marB="0" anchor="ctr">
                    <a:solidFill>
                      <a:schemeClr val="accent5">
                        <a:lumMod val="60000"/>
                        <a:lumOff val="40000"/>
                      </a:schemeClr>
                    </a:solidFill>
                  </a:tcPr>
                </a:tc>
                <a:tc>
                  <a:txBody>
                    <a:bodyPr/>
                    <a:lstStyle/>
                    <a:p>
                      <a:pPr algn="ctr" fontAlgn="ctr"/>
                      <a:r>
                        <a:rPr lang="en-US" sz="2000" u="none" strike="noStrike" dirty="0">
                          <a:effectLst/>
                        </a:rPr>
                        <a:t>Remarks</a:t>
                      </a:r>
                      <a:endParaRPr lang="en-US" sz="2000" b="1" i="0" u="none" strike="noStrike" dirty="0">
                        <a:solidFill>
                          <a:srgbClr val="000000"/>
                        </a:solidFill>
                        <a:effectLst/>
                        <a:latin typeface="Arial Narrow" panose="020B0606020202030204" pitchFamily="34" charset="0"/>
                      </a:endParaRPr>
                    </a:p>
                  </a:txBody>
                  <a:tcPr marL="9525" marR="9525" marT="9525" marB="0" anchor="ctr">
                    <a:solidFill>
                      <a:schemeClr val="accent5">
                        <a:lumMod val="60000"/>
                        <a:lumOff val="40000"/>
                      </a:schemeClr>
                    </a:solidFill>
                  </a:tcPr>
                </a:tc>
                <a:extLst>
                  <a:ext uri="{0D108BD9-81ED-4DB2-BD59-A6C34878D82A}">
                    <a16:rowId xmlns:a16="http://schemas.microsoft.com/office/drawing/2014/main" xmlns="" val="1909349516"/>
                  </a:ext>
                </a:extLst>
              </a:tr>
              <a:tr h="1288804">
                <a:tc>
                  <a:txBody>
                    <a:bodyPr/>
                    <a:lstStyle/>
                    <a:p>
                      <a:pPr algn="l" fontAlgn="t"/>
                      <a:r>
                        <a:rPr lang="en-US" sz="2000" u="none" strike="noStrike" dirty="0">
                          <a:effectLst/>
                        </a:rPr>
                        <a:t>1</a:t>
                      </a:r>
                      <a:endParaRPr lang="en-US" sz="2000" b="0" i="0" u="none" strike="noStrike" dirty="0">
                        <a:solidFill>
                          <a:srgbClr val="000000"/>
                        </a:solidFill>
                        <a:effectLst/>
                        <a:latin typeface="Arial Narrow" panose="020B0606020202030204" pitchFamily="34" charset="0"/>
                      </a:endParaRPr>
                    </a:p>
                  </a:txBody>
                  <a:tcPr marL="9525" marR="85725" marT="9525" marB="0"/>
                </a:tc>
                <a:tc>
                  <a:txBody>
                    <a:bodyPr/>
                    <a:lstStyle/>
                    <a:p>
                      <a:pPr algn="l" fontAlgn="t"/>
                      <a:r>
                        <a:rPr lang="en-US" sz="1800" u="none" strike="noStrike" dirty="0">
                          <a:effectLst/>
                        </a:rPr>
                        <a:t>Total no. of Polling Parties taken delivery of materials at DC</a:t>
                      </a:r>
                      <a:endParaRPr lang="en-US" sz="1800" b="0" i="0" u="none" strike="noStrike" dirty="0">
                        <a:solidFill>
                          <a:srgbClr val="000000"/>
                        </a:solidFill>
                        <a:effectLst/>
                        <a:latin typeface="Arial Narrow" panose="020B0606020202030204" pitchFamily="34" charset="0"/>
                      </a:endParaRPr>
                    </a:p>
                  </a:txBody>
                  <a:tcPr marL="85725" marR="9525" marT="9525" marB="0"/>
                </a:tc>
                <a:tc>
                  <a:txBody>
                    <a:bodyPr/>
                    <a:lstStyle/>
                    <a:p>
                      <a:pPr algn="l" fontAlgn="t"/>
                      <a:r>
                        <a:rPr lang="en-US" sz="1800" u="none" strike="noStrike" dirty="0">
                          <a:effectLst/>
                        </a:rPr>
                        <a:t>Hourly report from 1000 </a:t>
                      </a:r>
                      <a:r>
                        <a:rPr lang="en-US" sz="1800" u="none" strike="noStrike" dirty="0" err="1">
                          <a:effectLst/>
                        </a:rPr>
                        <a:t>Hrs</a:t>
                      </a:r>
                      <a:r>
                        <a:rPr lang="en-US" sz="1800" u="none" strike="noStrike" dirty="0">
                          <a:effectLst/>
                        </a:rPr>
                        <a:t> till delivery to final party</a:t>
                      </a:r>
                      <a:endParaRPr lang="en-US" sz="1800" b="0" i="0" u="none" strike="noStrike" dirty="0">
                        <a:solidFill>
                          <a:srgbClr val="000000"/>
                        </a:solidFill>
                        <a:effectLst/>
                        <a:latin typeface="Arial Narrow" panose="020B0606020202030204" pitchFamily="34" charset="0"/>
                      </a:endParaRPr>
                    </a:p>
                  </a:txBody>
                  <a:tcPr marL="85725" marR="9525" marT="9525" marB="0"/>
                </a:tc>
                <a:tc>
                  <a:txBody>
                    <a:bodyPr/>
                    <a:lstStyle/>
                    <a:p>
                      <a:pPr algn="ctr" fontAlgn="t"/>
                      <a:r>
                        <a:rPr lang="en-US" sz="1800" u="none" strike="noStrike">
                          <a:effectLst/>
                        </a:rPr>
                        <a:t>SMS / WhatsApp </a:t>
                      </a:r>
                      <a:endParaRPr lang="en-US" sz="18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800" u="none" strike="noStrike" dirty="0">
                          <a:effectLst/>
                        </a:rPr>
                        <a:t>MD056%</a:t>
                      </a:r>
                      <a:endParaRPr lang="en-US" sz="18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800" u="none" strike="noStrike">
                          <a:effectLst/>
                        </a:rPr>
                        <a:t>MD stands for materials delivered at DC and 056 stands for % of PPs to whom materials delivered at DC.</a:t>
                      </a:r>
                      <a:endParaRPr lang="en-US" sz="1800" b="0" i="0" u="none" strike="noStrike">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xmlns="" val="2871741590"/>
                  </a:ext>
                </a:extLst>
              </a:tr>
              <a:tr h="1062930">
                <a:tc>
                  <a:txBody>
                    <a:bodyPr/>
                    <a:lstStyle/>
                    <a:p>
                      <a:pPr algn="l" fontAlgn="t"/>
                      <a:r>
                        <a:rPr lang="en-US" sz="2000" u="none" strike="noStrike" dirty="0">
                          <a:effectLst/>
                        </a:rPr>
                        <a:t>2</a:t>
                      </a:r>
                      <a:endParaRPr lang="en-US" sz="2000" b="0" i="0" u="none" strike="noStrike" dirty="0">
                        <a:solidFill>
                          <a:srgbClr val="000000"/>
                        </a:solidFill>
                        <a:effectLst/>
                        <a:latin typeface="Arial Narrow" panose="020B0606020202030204" pitchFamily="34" charset="0"/>
                      </a:endParaRPr>
                    </a:p>
                  </a:txBody>
                  <a:tcPr marL="9525" marR="85725" marT="9525" marB="0"/>
                </a:tc>
                <a:tc>
                  <a:txBody>
                    <a:bodyPr/>
                    <a:lstStyle/>
                    <a:p>
                      <a:pPr algn="ctr" fontAlgn="t"/>
                      <a:r>
                        <a:rPr lang="en-US" sz="1800" u="none" strike="noStrike" dirty="0">
                          <a:effectLst/>
                        </a:rPr>
                        <a:t>Total no of EVMs replaced on the date of dispersal of Polling Parties</a:t>
                      </a:r>
                      <a:endParaRPr lang="en-US" sz="1800" b="0" i="0" u="none" strike="noStrike" dirty="0">
                        <a:solidFill>
                          <a:srgbClr val="000000"/>
                        </a:solidFill>
                        <a:effectLst/>
                        <a:latin typeface="Arial Narrow" panose="020B0606020202030204" pitchFamily="34" charset="0"/>
                      </a:endParaRPr>
                    </a:p>
                  </a:txBody>
                  <a:tcPr marL="9525" marR="9525" marT="9525" marB="0"/>
                </a:tc>
                <a:tc>
                  <a:txBody>
                    <a:bodyPr/>
                    <a:lstStyle/>
                    <a:p>
                      <a:pPr algn="l" fontAlgn="t"/>
                      <a:r>
                        <a:rPr lang="en-US" sz="1800" u="none" strike="noStrike" dirty="0">
                          <a:effectLst/>
                        </a:rPr>
                        <a:t>Hourly report from 1000 </a:t>
                      </a:r>
                      <a:r>
                        <a:rPr lang="en-US" sz="1800" u="none" strike="noStrike" dirty="0" err="1">
                          <a:effectLst/>
                        </a:rPr>
                        <a:t>Hrs</a:t>
                      </a:r>
                      <a:r>
                        <a:rPr lang="en-US" sz="1800" u="none" strike="noStrike" dirty="0">
                          <a:effectLst/>
                        </a:rPr>
                        <a:t> till delivery to final party</a:t>
                      </a:r>
                      <a:endParaRPr lang="en-US" sz="1800" b="0" i="0" u="none" strike="noStrike" dirty="0">
                        <a:solidFill>
                          <a:srgbClr val="000000"/>
                        </a:solidFill>
                        <a:effectLst/>
                        <a:latin typeface="Arial Narrow" panose="020B0606020202030204" pitchFamily="34" charset="0"/>
                      </a:endParaRPr>
                    </a:p>
                  </a:txBody>
                  <a:tcPr marL="85725" marR="9525" marT="9525" marB="0"/>
                </a:tc>
                <a:tc>
                  <a:txBody>
                    <a:bodyPr/>
                    <a:lstStyle/>
                    <a:p>
                      <a:pPr algn="ctr" fontAlgn="t"/>
                      <a:r>
                        <a:rPr lang="en-US" sz="1800" u="none" strike="noStrike">
                          <a:effectLst/>
                        </a:rPr>
                        <a:t>SMS / WhatsApp </a:t>
                      </a:r>
                      <a:endParaRPr lang="en-US" sz="18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800" u="none" strike="noStrike">
                          <a:effectLst/>
                        </a:rPr>
                        <a:t>EVMR016 </a:t>
                      </a:r>
                      <a:endParaRPr lang="en-US" sz="18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800" u="none" strike="noStrike">
                          <a:effectLst/>
                        </a:rPr>
                        <a:t>EVMR stands for EVM  replaced at DC and 016 stands for no. of EVMs  replaced at DC.</a:t>
                      </a:r>
                      <a:endParaRPr lang="en-US" sz="1800" b="0" i="0" u="none" strike="noStrike">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xmlns="" val="428285614"/>
                  </a:ext>
                </a:extLst>
              </a:tr>
              <a:tr h="1076217">
                <a:tc>
                  <a:txBody>
                    <a:bodyPr/>
                    <a:lstStyle/>
                    <a:p>
                      <a:pPr algn="l" fontAlgn="t"/>
                      <a:r>
                        <a:rPr lang="en-US" sz="2000" u="none" strike="noStrike" dirty="0">
                          <a:effectLst/>
                        </a:rPr>
                        <a:t>2a</a:t>
                      </a:r>
                      <a:endParaRPr lang="en-US" sz="2000" b="0" i="0" u="none" strike="noStrike" dirty="0">
                        <a:solidFill>
                          <a:srgbClr val="000000"/>
                        </a:solidFill>
                        <a:effectLst/>
                        <a:latin typeface="Arial Narrow" panose="020B0606020202030204" pitchFamily="34" charset="0"/>
                      </a:endParaRPr>
                    </a:p>
                  </a:txBody>
                  <a:tcPr marL="9525" marR="85725" marT="9525" marB="0"/>
                </a:tc>
                <a:tc>
                  <a:txBody>
                    <a:bodyPr/>
                    <a:lstStyle/>
                    <a:p>
                      <a:pPr algn="ctr" fontAlgn="t"/>
                      <a:r>
                        <a:rPr lang="en-US" sz="1800" u="none" strike="noStrike">
                          <a:effectLst/>
                        </a:rPr>
                        <a:t>Total no of VVPATs replaced on the date of dispersal of Polling Parties</a:t>
                      </a:r>
                      <a:endParaRPr lang="en-US" sz="18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800" u="none" strike="noStrike" dirty="0">
                          <a:effectLst/>
                        </a:rPr>
                        <a:t>Hourly report from 1000 </a:t>
                      </a:r>
                      <a:r>
                        <a:rPr lang="en-US" sz="1800" u="none" strike="noStrike" dirty="0" err="1">
                          <a:effectLst/>
                        </a:rPr>
                        <a:t>Hrs</a:t>
                      </a:r>
                      <a:r>
                        <a:rPr lang="en-US" sz="1800" u="none" strike="noStrike" dirty="0">
                          <a:effectLst/>
                        </a:rPr>
                        <a:t> till delivery to final party</a:t>
                      </a:r>
                      <a:endParaRPr lang="en-US" sz="1800" b="0" i="0" u="none" strike="noStrike" dirty="0">
                        <a:solidFill>
                          <a:srgbClr val="000000"/>
                        </a:solidFill>
                        <a:effectLst/>
                        <a:latin typeface="Arial Narrow" panose="020B0606020202030204" pitchFamily="34" charset="0"/>
                      </a:endParaRPr>
                    </a:p>
                  </a:txBody>
                  <a:tcPr marL="85725" marR="9525" marT="9525" marB="0"/>
                </a:tc>
                <a:tc>
                  <a:txBody>
                    <a:bodyPr/>
                    <a:lstStyle/>
                    <a:p>
                      <a:pPr algn="ctr" fontAlgn="t"/>
                      <a:r>
                        <a:rPr lang="en-US" sz="1800" u="none" strike="noStrike">
                          <a:effectLst/>
                        </a:rPr>
                        <a:t>SMS / WhatsApp </a:t>
                      </a:r>
                      <a:endParaRPr lang="en-US" sz="18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800" u="none" strike="noStrike" dirty="0">
                          <a:effectLst/>
                        </a:rPr>
                        <a:t>VVPATR018 </a:t>
                      </a:r>
                      <a:endParaRPr lang="en-US" sz="18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800" u="none" strike="noStrike" dirty="0">
                          <a:effectLst/>
                        </a:rPr>
                        <a:t>VVPATR stands for VVPAT  replaced at DC and 018 stands for no. of VVPATs  replaced at DC.</a:t>
                      </a:r>
                      <a:endParaRPr lang="en-US" sz="18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xmlns="" val="2895032483"/>
                  </a:ext>
                </a:extLst>
              </a:tr>
              <a:tr h="1076217">
                <a:tc rowSpan="2">
                  <a:txBody>
                    <a:bodyPr/>
                    <a:lstStyle/>
                    <a:p>
                      <a:pPr algn="l" fontAlgn="t"/>
                      <a:r>
                        <a:rPr lang="en-US" sz="2000" u="none" strike="noStrike" dirty="0">
                          <a:effectLst/>
                        </a:rPr>
                        <a:t>3</a:t>
                      </a:r>
                      <a:endParaRPr lang="en-US" sz="2000" b="0" i="0" u="none" strike="noStrike" dirty="0">
                        <a:solidFill>
                          <a:srgbClr val="000000"/>
                        </a:solidFill>
                        <a:effectLst/>
                        <a:latin typeface="Arial Narrow" panose="020B0606020202030204" pitchFamily="34" charset="0"/>
                      </a:endParaRPr>
                    </a:p>
                  </a:txBody>
                  <a:tcPr marL="9525" marR="85725" marT="9525" marB="0"/>
                </a:tc>
                <a:tc rowSpan="2">
                  <a:txBody>
                    <a:bodyPr/>
                    <a:lstStyle/>
                    <a:p>
                      <a:pPr algn="l" fontAlgn="t"/>
                      <a:r>
                        <a:rPr lang="en-US" sz="1800" u="none" strike="noStrike">
                          <a:effectLst/>
                        </a:rPr>
                        <a:t>No of Polling Parties safely reached Polling Station</a:t>
                      </a:r>
                      <a:endParaRPr lang="en-US" sz="1800" b="0" i="0" u="none" strike="noStrike">
                        <a:solidFill>
                          <a:srgbClr val="000000"/>
                        </a:solidFill>
                        <a:effectLst/>
                        <a:latin typeface="Arial Narrow" panose="020B0606020202030204" pitchFamily="34" charset="0"/>
                      </a:endParaRPr>
                    </a:p>
                  </a:txBody>
                  <a:tcPr marL="85725" marR="9525" marT="9525" marB="0"/>
                </a:tc>
                <a:tc>
                  <a:txBody>
                    <a:bodyPr/>
                    <a:lstStyle/>
                    <a:p>
                      <a:pPr algn="l" fontAlgn="t"/>
                      <a:r>
                        <a:rPr lang="en-US" sz="1800" u="none" strike="noStrike" dirty="0">
                          <a:effectLst/>
                        </a:rPr>
                        <a:t>Hourly report from 1300 </a:t>
                      </a:r>
                      <a:r>
                        <a:rPr lang="en-US" sz="1800" u="none" strike="noStrike" dirty="0" err="1">
                          <a:effectLst/>
                        </a:rPr>
                        <a:t>Hrs</a:t>
                      </a:r>
                      <a:r>
                        <a:rPr lang="en-US" sz="1800" u="none" strike="noStrike" dirty="0">
                          <a:effectLst/>
                        </a:rPr>
                        <a:t> till final party reaches</a:t>
                      </a:r>
                      <a:endParaRPr lang="en-US" sz="1800" b="0" i="0" u="none" strike="noStrike" dirty="0">
                        <a:solidFill>
                          <a:srgbClr val="000000"/>
                        </a:solidFill>
                        <a:effectLst/>
                        <a:latin typeface="Arial Narrow" panose="020B0606020202030204" pitchFamily="34" charset="0"/>
                      </a:endParaRPr>
                    </a:p>
                  </a:txBody>
                  <a:tcPr marL="85725" marR="9525" marT="9525" marB="0"/>
                </a:tc>
                <a:tc>
                  <a:txBody>
                    <a:bodyPr/>
                    <a:lstStyle/>
                    <a:p>
                      <a:pPr algn="ctr" fontAlgn="t"/>
                      <a:r>
                        <a:rPr lang="en-US" sz="1800" u="none" strike="noStrike" dirty="0">
                          <a:effectLst/>
                        </a:rPr>
                        <a:t>SMS / WhatsApp </a:t>
                      </a:r>
                      <a:endParaRPr lang="en-US" sz="18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800" u="none" strike="noStrike" dirty="0">
                          <a:effectLst/>
                        </a:rPr>
                        <a:t>SAP056%</a:t>
                      </a:r>
                      <a:endParaRPr lang="en-US" sz="18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800" u="none" strike="noStrike" dirty="0">
                          <a:effectLst/>
                        </a:rPr>
                        <a:t>SAP stands for safe arrival of PPs at PSs and 056 stands for %. of PPs arrived safely at their PS.</a:t>
                      </a:r>
                      <a:endParaRPr lang="en-US" sz="18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xmlns="" val="1642446844"/>
                  </a:ext>
                </a:extLst>
              </a:tr>
              <a:tr h="956638">
                <a:tc vMerge="1">
                  <a:txBody>
                    <a:bodyPr/>
                    <a:lstStyle/>
                    <a:p>
                      <a:endParaRPr lang="en-US"/>
                    </a:p>
                  </a:txBody>
                  <a:tcPr/>
                </a:tc>
                <a:tc vMerge="1">
                  <a:txBody>
                    <a:bodyPr/>
                    <a:lstStyle/>
                    <a:p>
                      <a:endParaRPr lang="en-US"/>
                    </a:p>
                  </a:txBody>
                  <a:tcPr/>
                </a:tc>
                <a:tc>
                  <a:txBody>
                    <a:bodyPr/>
                    <a:lstStyle/>
                    <a:p>
                      <a:pPr algn="l" fontAlgn="t"/>
                      <a:r>
                        <a:rPr lang="en-US" sz="1800" u="none" strike="noStrike" kern="1200">
                          <a:solidFill>
                            <a:schemeClr val="dk1"/>
                          </a:solidFill>
                          <a:effectLst/>
                          <a:latin typeface="+mn-lt"/>
                          <a:ea typeface="+mn-ea"/>
                          <a:cs typeface="+mn-cs"/>
                        </a:rPr>
                        <a:t>Final Report (Scanned copy under signature of DEO)</a:t>
                      </a:r>
                    </a:p>
                  </a:txBody>
                  <a:tcPr marL="85725" marR="9525" marT="9525" marB="0"/>
                </a:tc>
                <a:tc>
                  <a:txBody>
                    <a:bodyPr/>
                    <a:lstStyle/>
                    <a:p>
                      <a:pPr algn="ctr" fontAlgn="t"/>
                      <a:r>
                        <a:rPr lang="en-US" sz="1800" u="none" strike="noStrike" kern="1200">
                          <a:solidFill>
                            <a:schemeClr val="dk1"/>
                          </a:solidFill>
                          <a:effectLst/>
                          <a:latin typeface="+mn-lt"/>
                          <a:ea typeface="+mn-ea"/>
                          <a:cs typeface="+mn-cs"/>
                        </a:rPr>
                        <a:t>E-mail</a:t>
                      </a:r>
                    </a:p>
                  </a:txBody>
                  <a:tcPr marL="9525" marR="9525" marT="9525" marB="0"/>
                </a:tc>
                <a:tc>
                  <a:txBody>
                    <a:bodyPr/>
                    <a:lstStyle/>
                    <a:p>
                      <a:pPr algn="ctr" fontAlgn="t"/>
                      <a:r>
                        <a:rPr lang="en-US" sz="1800" u="none" strike="noStrike" kern="1200" dirty="0">
                          <a:solidFill>
                            <a:schemeClr val="dk1"/>
                          </a:solidFill>
                          <a:effectLst/>
                          <a:latin typeface="+mn-lt"/>
                          <a:ea typeface="+mn-ea"/>
                          <a:cs typeface="+mn-cs"/>
                        </a:rPr>
                        <a:t>_</a:t>
                      </a:r>
                    </a:p>
                  </a:txBody>
                  <a:tcPr marL="9525" marR="9525" marT="9525" marB="0"/>
                </a:tc>
                <a:tc>
                  <a:txBody>
                    <a:bodyPr/>
                    <a:lstStyle/>
                    <a:p>
                      <a:pPr algn="ctr" fontAlgn="t"/>
                      <a:r>
                        <a:rPr lang="en-US" sz="1800" u="none" strike="noStrike" kern="1200" dirty="0">
                          <a:solidFill>
                            <a:schemeClr val="dk1"/>
                          </a:solidFill>
                          <a:effectLst/>
                          <a:latin typeface="+mn-lt"/>
                          <a:ea typeface="+mn-ea"/>
                          <a:cs typeface="+mn-cs"/>
                        </a:rPr>
                        <a:t>_</a:t>
                      </a:r>
                    </a:p>
                  </a:txBody>
                  <a:tcPr marL="9525" marR="9525" marT="9525" marB="0"/>
                </a:tc>
                <a:extLst>
                  <a:ext uri="{0D108BD9-81ED-4DB2-BD59-A6C34878D82A}">
                    <a16:rowId xmlns:a16="http://schemas.microsoft.com/office/drawing/2014/main" xmlns="" val="4107841977"/>
                  </a:ext>
                </a:extLst>
              </a:tr>
            </a:tbl>
          </a:graphicData>
        </a:graphic>
      </p:graphicFrame>
    </p:spTree>
    <p:extLst>
      <p:ext uri="{BB962C8B-B14F-4D97-AF65-F5344CB8AC3E}">
        <p14:creationId xmlns:p14="http://schemas.microsoft.com/office/powerpoint/2010/main" val="1750320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594" y="1423852"/>
            <a:ext cx="10463349" cy="3396342"/>
          </a:xfrm>
        </p:spPr>
        <p:txBody>
          <a:bodyPr>
            <a:normAutofit/>
          </a:bodyPr>
          <a:lstStyle/>
          <a:p>
            <a:r>
              <a:rPr lang="en-US" dirty="0" smtClean="0"/>
              <a:t>REPORTS </a:t>
            </a:r>
            <a:r>
              <a:rPr lang="en-US" dirty="0"/>
              <a:t>ON THE DATE OF POLL: (P-day)</a:t>
            </a:r>
          </a:p>
        </p:txBody>
      </p:sp>
    </p:spTree>
    <p:extLst>
      <p:ext uri="{BB962C8B-B14F-4D97-AF65-F5344CB8AC3E}">
        <p14:creationId xmlns:p14="http://schemas.microsoft.com/office/powerpoint/2010/main" val="9590634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13641355"/>
              </p:ext>
            </p:extLst>
          </p:nvPr>
        </p:nvGraphicFramePr>
        <p:xfrm>
          <a:off x="261258" y="156753"/>
          <a:ext cx="11639006" cy="6679373"/>
        </p:xfrm>
        <a:graphic>
          <a:graphicData uri="http://schemas.openxmlformats.org/drawingml/2006/table">
            <a:tbl>
              <a:tblPr>
                <a:tableStyleId>{5C22544A-7EE6-4342-B048-85BDC9FD1C3A}</a:tableStyleId>
              </a:tblPr>
              <a:tblGrid>
                <a:gridCol w="578423">
                  <a:extLst>
                    <a:ext uri="{9D8B030D-6E8A-4147-A177-3AD203B41FA5}">
                      <a16:colId xmlns:a16="http://schemas.microsoft.com/office/drawing/2014/main" xmlns="" val="4268324944"/>
                    </a:ext>
                  </a:extLst>
                </a:gridCol>
                <a:gridCol w="2920334">
                  <a:extLst>
                    <a:ext uri="{9D8B030D-6E8A-4147-A177-3AD203B41FA5}">
                      <a16:colId xmlns:a16="http://schemas.microsoft.com/office/drawing/2014/main" xmlns="" val="722836287"/>
                    </a:ext>
                  </a:extLst>
                </a:gridCol>
                <a:gridCol w="2728511">
                  <a:extLst>
                    <a:ext uri="{9D8B030D-6E8A-4147-A177-3AD203B41FA5}">
                      <a16:colId xmlns:a16="http://schemas.microsoft.com/office/drawing/2014/main" xmlns="" val="997718963"/>
                    </a:ext>
                  </a:extLst>
                </a:gridCol>
                <a:gridCol w="1433316">
                  <a:extLst>
                    <a:ext uri="{9D8B030D-6E8A-4147-A177-3AD203B41FA5}">
                      <a16:colId xmlns:a16="http://schemas.microsoft.com/office/drawing/2014/main" xmlns="" val="3159761044"/>
                    </a:ext>
                  </a:extLst>
                </a:gridCol>
                <a:gridCol w="1811067">
                  <a:extLst>
                    <a:ext uri="{9D8B030D-6E8A-4147-A177-3AD203B41FA5}">
                      <a16:colId xmlns:a16="http://schemas.microsoft.com/office/drawing/2014/main" xmlns="" val="3868050303"/>
                    </a:ext>
                  </a:extLst>
                </a:gridCol>
                <a:gridCol w="2167355">
                  <a:extLst>
                    <a:ext uri="{9D8B030D-6E8A-4147-A177-3AD203B41FA5}">
                      <a16:colId xmlns:a16="http://schemas.microsoft.com/office/drawing/2014/main" xmlns="" val="1129859350"/>
                    </a:ext>
                  </a:extLst>
                </a:gridCol>
              </a:tblGrid>
              <a:tr h="653851">
                <a:tc>
                  <a:txBody>
                    <a:bodyPr/>
                    <a:lstStyle/>
                    <a:p>
                      <a:pPr algn="ctr" fontAlgn="ctr"/>
                      <a:r>
                        <a:rPr lang="en-US" sz="2200" u="none" strike="noStrike" dirty="0" err="1">
                          <a:effectLst/>
                        </a:rPr>
                        <a:t>Sl</a:t>
                      </a:r>
                      <a:endParaRPr lang="en-US" sz="2200" b="1" i="0" u="none" strike="noStrike" dirty="0">
                        <a:solidFill>
                          <a:srgbClr val="000000"/>
                        </a:solidFill>
                        <a:effectLst/>
                        <a:latin typeface="Arial Narrow" panose="020B0606020202030204" pitchFamily="34" charset="0"/>
                      </a:endParaRPr>
                    </a:p>
                  </a:txBody>
                  <a:tcPr marL="9525" marR="9525" marT="9525" marB="0" anchor="ctr">
                    <a:solidFill>
                      <a:schemeClr val="accent5">
                        <a:lumMod val="60000"/>
                        <a:lumOff val="40000"/>
                      </a:schemeClr>
                    </a:solidFill>
                  </a:tcPr>
                </a:tc>
                <a:tc>
                  <a:txBody>
                    <a:bodyPr/>
                    <a:lstStyle/>
                    <a:p>
                      <a:pPr algn="ctr" fontAlgn="ctr"/>
                      <a:r>
                        <a:rPr lang="en-US" sz="2200" u="none" strike="noStrike" dirty="0">
                          <a:effectLst/>
                        </a:rPr>
                        <a:t>Subject</a:t>
                      </a:r>
                      <a:endParaRPr lang="en-US" sz="2200" b="1" i="0" u="none" strike="noStrike" dirty="0">
                        <a:solidFill>
                          <a:srgbClr val="000000"/>
                        </a:solidFill>
                        <a:effectLst/>
                        <a:latin typeface="Arial Narrow" panose="020B0606020202030204" pitchFamily="34" charset="0"/>
                      </a:endParaRPr>
                    </a:p>
                  </a:txBody>
                  <a:tcPr marL="9525" marR="9525" marT="9525" marB="0" anchor="ctr">
                    <a:solidFill>
                      <a:schemeClr val="accent5">
                        <a:lumMod val="60000"/>
                        <a:lumOff val="40000"/>
                      </a:schemeClr>
                    </a:solidFill>
                  </a:tcPr>
                </a:tc>
                <a:tc>
                  <a:txBody>
                    <a:bodyPr/>
                    <a:lstStyle/>
                    <a:p>
                      <a:pPr algn="ctr" fontAlgn="ctr"/>
                      <a:r>
                        <a:rPr lang="en-US" sz="2200" u="none" strike="noStrike" dirty="0">
                          <a:effectLst/>
                        </a:rPr>
                        <a:t>Reporting Time</a:t>
                      </a:r>
                      <a:endParaRPr lang="en-US" sz="2200" b="1" i="0" u="none" strike="noStrike" dirty="0">
                        <a:solidFill>
                          <a:srgbClr val="000000"/>
                        </a:solidFill>
                        <a:effectLst/>
                        <a:latin typeface="Arial Narrow" panose="020B0606020202030204" pitchFamily="34" charset="0"/>
                      </a:endParaRPr>
                    </a:p>
                  </a:txBody>
                  <a:tcPr marL="9525" marR="9525" marT="9525" marB="0" anchor="ctr">
                    <a:solidFill>
                      <a:schemeClr val="accent5">
                        <a:lumMod val="60000"/>
                        <a:lumOff val="40000"/>
                      </a:schemeClr>
                    </a:solidFill>
                  </a:tcPr>
                </a:tc>
                <a:tc>
                  <a:txBody>
                    <a:bodyPr/>
                    <a:lstStyle/>
                    <a:p>
                      <a:pPr algn="ctr" fontAlgn="ctr"/>
                      <a:r>
                        <a:rPr lang="en-US" sz="2200" u="none" strike="noStrike" dirty="0">
                          <a:effectLst/>
                        </a:rPr>
                        <a:t>Form of reporting</a:t>
                      </a:r>
                      <a:endParaRPr lang="en-US" sz="2200" b="1" i="0" u="none" strike="noStrike" dirty="0">
                        <a:solidFill>
                          <a:srgbClr val="000000"/>
                        </a:solidFill>
                        <a:effectLst/>
                        <a:latin typeface="Arial Narrow" panose="020B0606020202030204" pitchFamily="34" charset="0"/>
                      </a:endParaRPr>
                    </a:p>
                  </a:txBody>
                  <a:tcPr marL="9525" marR="9525" marT="9525" marB="0" anchor="ctr">
                    <a:solidFill>
                      <a:schemeClr val="accent5">
                        <a:lumMod val="60000"/>
                        <a:lumOff val="40000"/>
                      </a:schemeClr>
                    </a:solidFill>
                  </a:tcPr>
                </a:tc>
                <a:tc>
                  <a:txBody>
                    <a:bodyPr/>
                    <a:lstStyle/>
                    <a:p>
                      <a:pPr algn="ctr" fontAlgn="ctr"/>
                      <a:r>
                        <a:rPr lang="en-US" sz="2200" u="none" strike="noStrike" dirty="0">
                          <a:effectLst/>
                        </a:rPr>
                        <a:t>Syntax for SMS</a:t>
                      </a:r>
                      <a:endParaRPr lang="en-US" sz="2200" b="1" i="0" u="none" strike="noStrike" dirty="0">
                        <a:solidFill>
                          <a:srgbClr val="000000"/>
                        </a:solidFill>
                        <a:effectLst/>
                        <a:latin typeface="Arial Narrow" panose="020B0606020202030204" pitchFamily="34" charset="0"/>
                      </a:endParaRPr>
                    </a:p>
                  </a:txBody>
                  <a:tcPr marL="9525" marR="9525" marT="9525" marB="0" anchor="ctr">
                    <a:solidFill>
                      <a:schemeClr val="accent5">
                        <a:lumMod val="60000"/>
                        <a:lumOff val="40000"/>
                      </a:schemeClr>
                    </a:solidFill>
                  </a:tcPr>
                </a:tc>
                <a:tc>
                  <a:txBody>
                    <a:bodyPr/>
                    <a:lstStyle/>
                    <a:p>
                      <a:pPr algn="ctr" fontAlgn="ctr"/>
                      <a:r>
                        <a:rPr lang="en-US" sz="2200" u="none" strike="noStrike" dirty="0">
                          <a:effectLst/>
                        </a:rPr>
                        <a:t>Remarks</a:t>
                      </a:r>
                      <a:endParaRPr lang="en-US" sz="2200" b="1" i="0" u="none" strike="noStrike" dirty="0">
                        <a:solidFill>
                          <a:srgbClr val="000000"/>
                        </a:solidFill>
                        <a:effectLst/>
                        <a:latin typeface="Arial Narrow" panose="020B0606020202030204" pitchFamily="34" charset="0"/>
                      </a:endParaRPr>
                    </a:p>
                  </a:txBody>
                  <a:tcPr marL="9525" marR="9525" marT="9525" marB="0" anchor="ctr">
                    <a:solidFill>
                      <a:schemeClr val="accent5">
                        <a:lumMod val="60000"/>
                        <a:lumOff val="40000"/>
                      </a:schemeClr>
                    </a:solidFill>
                  </a:tcPr>
                </a:tc>
                <a:extLst>
                  <a:ext uri="{0D108BD9-81ED-4DB2-BD59-A6C34878D82A}">
                    <a16:rowId xmlns:a16="http://schemas.microsoft.com/office/drawing/2014/main" xmlns="" val="3849523838"/>
                  </a:ext>
                </a:extLst>
              </a:tr>
              <a:tr h="1401109">
                <a:tc>
                  <a:txBody>
                    <a:bodyPr/>
                    <a:lstStyle/>
                    <a:p>
                      <a:pPr algn="ctr" fontAlgn="t"/>
                      <a:r>
                        <a:rPr lang="en-US" sz="1800" u="none" strike="noStrike" dirty="0">
                          <a:effectLst/>
                        </a:rPr>
                        <a:t>1</a:t>
                      </a:r>
                      <a:endParaRPr lang="en-US" sz="1800" b="0" i="0" u="none" strike="noStrike" dirty="0">
                        <a:solidFill>
                          <a:srgbClr val="000000"/>
                        </a:solidFill>
                        <a:effectLst/>
                        <a:latin typeface="Arial Narrow" panose="020B0606020202030204" pitchFamily="34" charset="0"/>
                      </a:endParaRPr>
                    </a:p>
                  </a:txBody>
                  <a:tcPr marL="9525" marR="85725" marT="9525" marB="0"/>
                </a:tc>
                <a:tc>
                  <a:txBody>
                    <a:bodyPr/>
                    <a:lstStyle/>
                    <a:p>
                      <a:pPr algn="l" fontAlgn="t"/>
                      <a:r>
                        <a:rPr lang="en-US" sz="1900" u="none" strike="noStrike" dirty="0">
                          <a:effectLst/>
                        </a:rPr>
                        <a:t>Total no. of Polling Stations where Mock Poll has started</a:t>
                      </a:r>
                      <a:endParaRPr lang="en-US" sz="1900" b="0" i="0" u="none" strike="noStrike" dirty="0">
                        <a:solidFill>
                          <a:srgbClr val="000000"/>
                        </a:solidFill>
                        <a:effectLst/>
                        <a:latin typeface="Arial Narrow" panose="020B0606020202030204" pitchFamily="34" charset="0"/>
                      </a:endParaRPr>
                    </a:p>
                  </a:txBody>
                  <a:tcPr marL="85725" marR="9525" marT="9525" marB="0"/>
                </a:tc>
                <a:tc>
                  <a:txBody>
                    <a:bodyPr/>
                    <a:lstStyle/>
                    <a:p>
                      <a:pPr algn="l" fontAlgn="t"/>
                      <a:r>
                        <a:rPr lang="en-US" sz="1900" u="none" strike="noStrike" dirty="0">
                          <a:effectLst/>
                        </a:rPr>
                        <a:t>10 minutes interval report from 0615 </a:t>
                      </a:r>
                      <a:r>
                        <a:rPr lang="en-US" sz="1900" u="none" strike="noStrike" dirty="0" err="1">
                          <a:effectLst/>
                        </a:rPr>
                        <a:t>Hrs</a:t>
                      </a:r>
                      <a:r>
                        <a:rPr lang="en-US" sz="1900" u="none" strike="noStrike" dirty="0">
                          <a:effectLst/>
                        </a:rPr>
                        <a:t> till it has started in all the Polling Stations</a:t>
                      </a:r>
                      <a:endParaRPr lang="en-US" sz="1900" b="0" i="0" u="none" strike="noStrike" dirty="0">
                        <a:solidFill>
                          <a:srgbClr val="000000"/>
                        </a:solidFill>
                        <a:effectLst/>
                        <a:latin typeface="Arial Narrow" panose="020B0606020202030204" pitchFamily="34" charset="0"/>
                      </a:endParaRPr>
                    </a:p>
                  </a:txBody>
                  <a:tcPr marL="85725" marR="9525" marT="9525" marB="0"/>
                </a:tc>
                <a:tc>
                  <a:txBody>
                    <a:bodyPr/>
                    <a:lstStyle/>
                    <a:p>
                      <a:pPr algn="ctr" fontAlgn="t"/>
                      <a:r>
                        <a:rPr lang="en-US" sz="1900" u="none" strike="noStrike">
                          <a:effectLst/>
                        </a:rPr>
                        <a:t>SMS / WhatsApp </a:t>
                      </a:r>
                      <a:endParaRPr lang="en-US" sz="19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900" u="none" strike="noStrike" dirty="0">
                          <a:effectLst/>
                        </a:rPr>
                        <a:t>MPS056%</a:t>
                      </a:r>
                      <a:endParaRPr lang="en-US" sz="19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900" u="none" strike="noStrike" dirty="0">
                          <a:effectLst/>
                        </a:rPr>
                        <a:t>MPS stands for Mock Poll started and 056 stands for % of PS where mock poll has started.</a:t>
                      </a:r>
                      <a:endParaRPr lang="en-US" sz="19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xmlns="" val="3432978033"/>
                  </a:ext>
                </a:extLst>
              </a:tr>
              <a:tr h="1957890">
                <a:tc rowSpan="2">
                  <a:txBody>
                    <a:bodyPr/>
                    <a:lstStyle/>
                    <a:p>
                      <a:pPr algn="ctr" fontAlgn="t"/>
                      <a:r>
                        <a:rPr lang="en-US" sz="1800" u="none" strike="noStrike" dirty="0">
                          <a:effectLst/>
                        </a:rPr>
                        <a:t>2</a:t>
                      </a:r>
                      <a:endParaRPr lang="en-US" sz="1800" b="0" i="0" u="none" strike="noStrike" dirty="0">
                        <a:solidFill>
                          <a:srgbClr val="000000"/>
                        </a:solidFill>
                        <a:effectLst/>
                        <a:latin typeface="Arial Narrow" panose="020B0606020202030204" pitchFamily="34" charset="0"/>
                      </a:endParaRPr>
                    </a:p>
                  </a:txBody>
                  <a:tcPr marL="9525" marR="85725" marT="9525" marB="0"/>
                </a:tc>
                <a:tc rowSpan="2">
                  <a:txBody>
                    <a:bodyPr/>
                    <a:lstStyle/>
                    <a:p>
                      <a:pPr algn="l" fontAlgn="t"/>
                      <a:r>
                        <a:rPr lang="en-US" sz="1900" u="none" strike="noStrike" kern="1200" dirty="0">
                          <a:solidFill>
                            <a:schemeClr val="dk1"/>
                          </a:solidFill>
                          <a:effectLst/>
                          <a:latin typeface="+mn-lt"/>
                          <a:ea typeface="+mn-ea"/>
                          <a:cs typeface="+mn-cs"/>
                        </a:rPr>
                        <a:t>Total no. of Polling Station where Poll has started after completion of Mock Poll</a:t>
                      </a:r>
                    </a:p>
                  </a:txBody>
                  <a:tcPr marL="85725" marR="9525" marT="9525" marB="0"/>
                </a:tc>
                <a:tc>
                  <a:txBody>
                    <a:bodyPr/>
                    <a:lstStyle/>
                    <a:p>
                      <a:pPr algn="l" fontAlgn="t"/>
                      <a:r>
                        <a:rPr lang="en-US" sz="1900" u="none" strike="noStrike" dirty="0">
                          <a:effectLst/>
                        </a:rPr>
                        <a:t>10 minutes interval report from 0700 </a:t>
                      </a:r>
                      <a:r>
                        <a:rPr lang="en-US" sz="1900" u="none" strike="noStrike" dirty="0" err="1">
                          <a:effectLst/>
                        </a:rPr>
                        <a:t>Hrs</a:t>
                      </a:r>
                      <a:r>
                        <a:rPr lang="en-US" sz="1900" u="none" strike="noStrike" dirty="0">
                          <a:effectLst/>
                        </a:rPr>
                        <a:t> till poll has started in all the Polling Stations</a:t>
                      </a:r>
                      <a:endParaRPr lang="en-US" sz="1900" b="0" i="0" u="none" strike="noStrike" dirty="0">
                        <a:solidFill>
                          <a:srgbClr val="000000"/>
                        </a:solidFill>
                        <a:effectLst/>
                        <a:latin typeface="Arial Narrow" panose="020B0606020202030204" pitchFamily="34" charset="0"/>
                      </a:endParaRPr>
                    </a:p>
                  </a:txBody>
                  <a:tcPr marL="85725" marR="9525" marT="9525" marB="0"/>
                </a:tc>
                <a:tc>
                  <a:txBody>
                    <a:bodyPr/>
                    <a:lstStyle/>
                    <a:p>
                      <a:pPr algn="ctr" fontAlgn="t"/>
                      <a:r>
                        <a:rPr lang="en-US" sz="1900" u="none" strike="noStrike" dirty="0">
                          <a:effectLst/>
                        </a:rPr>
                        <a:t>SMS / WhatsApp </a:t>
                      </a:r>
                      <a:endParaRPr lang="en-US" sz="19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900" u="none" strike="noStrike">
                          <a:effectLst/>
                        </a:rPr>
                        <a:t>PS056%</a:t>
                      </a:r>
                      <a:endParaRPr lang="en-US" sz="19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900" u="none" strike="noStrike">
                          <a:effectLst/>
                        </a:rPr>
                        <a:t>PS stands for Poll started after completion of mock poll and 056 stands for % of PS where  poll has started after mock poll.</a:t>
                      </a:r>
                      <a:endParaRPr lang="en-US" sz="1900" b="0" i="0" u="none" strike="noStrike">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xmlns="" val="2655474682"/>
                  </a:ext>
                </a:extLst>
              </a:tr>
              <a:tr h="1104409">
                <a:tc vMerge="1">
                  <a:txBody>
                    <a:bodyPr/>
                    <a:lstStyle/>
                    <a:p>
                      <a:endParaRPr lang="en-US"/>
                    </a:p>
                  </a:txBody>
                  <a:tcPr/>
                </a:tc>
                <a:tc vMerge="1">
                  <a:txBody>
                    <a:bodyPr/>
                    <a:lstStyle/>
                    <a:p>
                      <a:endParaRPr lang="en-US"/>
                    </a:p>
                  </a:txBody>
                  <a:tcPr/>
                </a:tc>
                <a:tc>
                  <a:txBody>
                    <a:bodyPr/>
                    <a:lstStyle/>
                    <a:p>
                      <a:pPr algn="l" fontAlgn="t"/>
                      <a:r>
                        <a:rPr lang="en-US" sz="1900" u="none" strike="noStrike" kern="1200" dirty="0">
                          <a:solidFill>
                            <a:schemeClr val="dk1"/>
                          </a:solidFill>
                          <a:effectLst/>
                          <a:latin typeface="+mn-lt"/>
                          <a:ea typeface="+mn-ea"/>
                          <a:cs typeface="+mn-cs"/>
                        </a:rPr>
                        <a:t>Final Report at 0730 </a:t>
                      </a:r>
                      <a:r>
                        <a:rPr lang="en-US" sz="1900" u="none" strike="noStrike" kern="1200" dirty="0" err="1">
                          <a:solidFill>
                            <a:schemeClr val="dk1"/>
                          </a:solidFill>
                          <a:effectLst/>
                          <a:latin typeface="+mn-lt"/>
                          <a:ea typeface="+mn-ea"/>
                          <a:cs typeface="+mn-cs"/>
                        </a:rPr>
                        <a:t>Hrs</a:t>
                      </a:r>
                      <a:r>
                        <a:rPr lang="en-US" sz="1900" u="none" strike="noStrike" kern="1200" dirty="0">
                          <a:solidFill>
                            <a:schemeClr val="dk1"/>
                          </a:solidFill>
                          <a:effectLst/>
                          <a:latin typeface="+mn-lt"/>
                          <a:ea typeface="+mn-ea"/>
                          <a:cs typeface="+mn-cs"/>
                        </a:rPr>
                        <a:t> (Scanned copy under signature of DEO)</a:t>
                      </a:r>
                    </a:p>
                  </a:txBody>
                  <a:tcPr marL="85725" marR="9525" marT="9525" marB="0"/>
                </a:tc>
                <a:tc>
                  <a:txBody>
                    <a:bodyPr/>
                    <a:lstStyle/>
                    <a:p>
                      <a:pPr algn="ctr" fontAlgn="t"/>
                      <a:r>
                        <a:rPr lang="en-US" sz="1900" u="none" strike="noStrike" kern="1200" dirty="0">
                          <a:solidFill>
                            <a:schemeClr val="dk1"/>
                          </a:solidFill>
                          <a:effectLst/>
                          <a:latin typeface="+mn-lt"/>
                          <a:ea typeface="+mn-ea"/>
                          <a:cs typeface="+mn-cs"/>
                        </a:rPr>
                        <a:t>email</a:t>
                      </a:r>
                    </a:p>
                  </a:txBody>
                  <a:tcPr marL="9525" marR="9525" marT="9525" marB="0"/>
                </a:tc>
                <a:tc>
                  <a:txBody>
                    <a:bodyPr/>
                    <a:lstStyle/>
                    <a:p>
                      <a:pPr algn="ctr" fontAlgn="t"/>
                      <a:r>
                        <a:rPr lang="en-US" sz="1900" u="none" strike="noStrike" kern="1200" dirty="0">
                          <a:solidFill>
                            <a:schemeClr val="dk1"/>
                          </a:solidFill>
                          <a:effectLst/>
                          <a:latin typeface="+mn-lt"/>
                          <a:ea typeface="+mn-ea"/>
                          <a:cs typeface="+mn-cs"/>
                        </a:rPr>
                        <a:t>_</a:t>
                      </a:r>
                    </a:p>
                  </a:txBody>
                  <a:tcPr marL="9525" marR="9525" marT="9525" marB="0"/>
                </a:tc>
                <a:tc>
                  <a:txBody>
                    <a:bodyPr/>
                    <a:lstStyle/>
                    <a:p>
                      <a:pPr algn="ctr" fontAlgn="t"/>
                      <a:r>
                        <a:rPr lang="en-US" sz="1900" u="none" strike="noStrike" kern="1200" dirty="0">
                          <a:solidFill>
                            <a:schemeClr val="dk1"/>
                          </a:solidFill>
                          <a:effectLst/>
                          <a:latin typeface="+mn-lt"/>
                          <a:ea typeface="+mn-ea"/>
                          <a:cs typeface="+mn-cs"/>
                        </a:rPr>
                        <a:t>_</a:t>
                      </a:r>
                    </a:p>
                  </a:txBody>
                  <a:tcPr marL="9525" marR="9525" marT="9525" marB="0"/>
                </a:tc>
                <a:extLst>
                  <a:ext uri="{0D108BD9-81ED-4DB2-BD59-A6C34878D82A}">
                    <a16:rowId xmlns:a16="http://schemas.microsoft.com/office/drawing/2014/main" xmlns="" val="3687191961"/>
                  </a:ext>
                </a:extLst>
              </a:tr>
              <a:tr h="1401109">
                <a:tc>
                  <a:txBody>
                    <a:bodyPr/>
                    <a:lstStyle/>
                    <a:p>
                      <a:pPr algn="ctr" fontAlgn="t"/>
                      <a:r>
                        <a:rPr lang="en-US" sz="1800" u="none" strike="noStrike" dirty="0">
                          <a:effectLst/>
                        </a:rPr>
                        <a:t>3</a:t>
                      </a:r>
                      <a:endParaRPr lang="en-US" sz="1800" b="0" i="0" u="none" strike="noStrike" dirty="0">
                        <a:solidFill>
                          <a:srgbClr val="000000"/>
                        </a:solidFill>
                        <a:effectLst/>
                        <a:latin typeface="Arial Narrow" panose="020B0606020202030204" pitchFamily="34" charset="0"/>
                      </a:endParaRPr>
                    </a:p>
                  </a:txBody>
                  <a:tcPr marL="9525" marR="85725" marT="9525" marB="0"/>
                </a:tc>
                <a:tc>
                  <a:txBody>
                    <a:bodyPr/>
                    <a:lstStyle/>
                    <a:p>
                      <a:pPr algn="l" fontAlgn="t"/>
                      <a:r>
                        <a:rPr lang="en-US" sz="1900" u="none" strike="noStrike" kern="1200">
                          <a:solidFill>
                            <a:schemeClr val="dk1"/>
                          </a:solidFill>
                          <a:effectLst/>
                          <a:latin typeface="+mn-lt"/>
                          <a:ea typeface="+mn-ea"/>
                          <a:cs typeface="+mn-cs"/>
                        </a:rPr>
                        <a:t>Total no of EVMs and VVPATs replaced at DC and at Polling Station till the time before commencement of Poll</a:t>
                      </a:r>
                    </a:p>
                  </a:txBody>
                  <a:tcPr marL="85725" marR="9525" marT="9525" marB="0"/>
                </a:tc>
                <a:tc>
                  <a:txBody>
                    <a:bodyPr/>
                    <a:lstStyle/>
                    <a:p>
                      <a:pPr algn="l" fontAlgn="t"/>
                      <a:r>
                        <a:rPr lang="en-US" sz="1900" u="none" strike="noStrike" kern="1200" dirty="0">
                          <a:solidFill>
                            <a:schemeClr val="dk1"/>
                          </a:solidFill>
                          <a:effectLst/>
                          <a:latin typeface="+mn-lt"/>
                          <a:ea typeface="+mn-ea"/>
                          <a:cs typeface="+mn-cs"/>
                        </a:rPr>
                        <a:t>Final Report at 0730 </a:t>
                      </a:r>
                      <a:r>
                        <a:rPr lang="en-US" sz="1900" u="none" strike="noStrike" kern="1200" dirty="0" err="1">
                          <a:solidFill>
                            <a:schemeClr val="dk1"/>
                          </a:solidFill>
                          <a:effectLst/>
                          <a:latin typeface="+mn-lt"/>
                          <a:ea typeface="+mn-ea"/>
                          <a:cs typeface="+mn-cs"/>
                        </a:rPr>
                        <a:t>Hrs</a:t>
                      </a:r>
                      <a:r>
                        <a:rPr lang="en-US" sz="1900" u="none" strike="noStrike" kern="1200" dirty="0">
                          <a:solidFill>
                            <a:schemeClr val="dk1"/>
                          </a:solidFill>
                          <a:effectLst/>
                          <a:latin typeface="+mn-lt"/>
                          <a:ea typeface="+mn-ea"/>
                          <a:cs typeface="+mn-cs"/>
                        </a:rPr>
                        <a:t> (Excel sheet and Scanned copy under signature of DEO)</a:t>
                      </a:r>
                    </a:p>
                  </a:txBody>
                  <a:tcPr marL="85725" marR="9525" marT="9525" marB="0"/>
                </a:tc>
                <a:tc>
                  <a:txBody>
                    <a:bodyPr/>
                    <a:lstStyle/>
                    <a:p>
                      <a:pPr algn="ctr" fontAlgn="t"/>
                      <a:r>
                        <a:rPr lang="en-US" sz="1900" u="none" strike="noStrike" kern="1200" dirty="0">
                          <a:solidFill>
                            <a:schemeClr val="dk1"/>
                          </a:solidFill>
                          <a:effectLst/>
                          <a:latin typeface="+mn-lt"/>
                          <a:ea typeface="+mn-ea"/>
                          <a:cs typeface="+mn-cs"/>
                        </a:rPr>
                        <a:t>email</a:t>
                      </a:r>
                    </a:p>
                  </a:txBody>
                  <a:tcPr marL="9525" marR="9525" marT="9525" marB="0"/>
                </a:tc>
                <a:tc>
                  <a:txBody>
                    <a:bodyPr/>
                    <a:lstStyle/>
                    <a:p>
                      <a:pPr algn="ctr" fontAlgn="t"/>
                      <a:r>
                        <a:rPr lang="en-US" sz="1900" u="none" strike="noStrike" kern="1200" dirty="0">
                          <a:solidFill>
                            <a:schemeClr val="dk1"/>
                          </a:solidFill>
                          <a:effectLst/>
                          <a:latin typeface="+mn-lt"/>
                          <a:ea typeface="+mn-ea"/>
                          <a:cs typeface="+mn-cs"/>
                        </a:rPr>
                        <a:t>_</a:t>
                      </a:r>
                    </a:p>
                  </a:txBody>
                  <a:tcPr marL="9525" marR="9525" marT="9525" marB="0"/>
                </a:tc>
                <a:tc>
                  <a:txBody>
                    <a:bodyPr/>
                    <a:lstStyle/>
                    <a:p>
                      <a:pPr algn="ctr" fontAlgn="t"/>
                      <a:r>
                        <a:rPr lang="en-US" sz="1900" u="none" strike="noStrike" kern="1200" dirty="0">
                          <a:solidFill>
                            <a:schemeClr val="dk1"/>
                          </a:solidFill>
                          <a:effectLst/>
                          <a:latin typeface="+mn-lt"/>
                          <a:ea typeface="+mn-ea"/>
                          <a:cs typeface="+mn-cs"/>
                        </a:rPr>
                        <a:t>_</a:t>
                      </a:r>
                    </a:p>
                  </a:txBody>
                  <a:tcPr marL="9525" marR="9525" marT="9525" marB="0"/>
                </a:tc>
                <a:extLst>
                  <a:ext uri="{0D108BD9-81ED-4DB2-BD59-A6C34878D82A}">
                    <a16:rowId xmlns:a16="http://schemas.microsoft.com/office/drawing/2014/main" xmlns="" val="2033377458"/>
                  </a:ext>
                </a:extLst>
              </a:tr>
            </a:tbl>
          </a:graphicData>
        </a:graphic>
      </p:graphicFrame>
    </p:spTree>
    <p:extLst>
      <p:ext uri="{BB962C8B-B14F-4D97-AF65-F5344CB8AC3E}">
        <p14:creationId xmlns:p14="http://schemas.microsoft.com/office/powerpoint/2010/main" val="10871872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75125437"/>
              </p:ext>
            </p:extLst>
          </p:nvPr>
        </p:nvGraphicFramePr>
        <p:xfrm>
          <a:off x="444137" y="326572"/>
          <a:ext cx="11547565" cy="6454488"/>
        </p:xfrm>
        <a:graphic>
          <a:graphicData uri="http://schemas.openxmlformats.org/drawingml/2006/table">
            <a:tbl>
              <a:tblPr>
                <a:tableStyleId>{5C22544A-7EE6-4342-B048-85BDC9FD1C3A}</a:tableStyleId>
              </a:tblPr>
              <a:tblGrid>
                <a:gridCol w="673057">
                  <a:extLst>
                    <a:ext uri="{9D8B030D-6E8A-4147-A177-3AD203B41FA5}">
                      <a16:colId xmlns:a16="http://schemas.microsoft.com/office/drawing/2014/main" xmlns="" val="562971029"/>
                    </a:ext>
                  </a:extLst>
                </a:gridCol>
                <a:gridCol w="2671035">
                  <a:extLst>
                    <a:ext uri="{9D8B030D-6E8A-4147-A177-3AD203B41FA5}">
                      <a16:colId xmlns:a16="http://schemas.microsoft.com/office/drawing/2014/main" xmlns="" val="1272293229"/>
                    </a:ext>
                  </a:extLst>
                </a:gridCol>
                <a:gridCol w="2834249">
                  <a:extLst>
                    <a:ext uri="{9D8B030D-6E8A-4147-A177-3AD203B41FA5}">
                      <a16:colId xmlns:a16="http://schemas.microsoft.com/office/drawing/2014/main" xmlns="" val="862022057"/>
                    </a:ext>
                  </a:extLst>
                </a:gridCol>
                <a:gridCol w="1411179">
                  <a:extLst>
                    <a:ext uri="{9D8B030D-6E8A-4147-A177-3AD203B41FA5}">
                      <a16:colId xmlns:a16="http://schemas.microsoft.com/office/drawing/2014/main" xmlns="" val="2126759336"/>
                    </a:ext>
                  </a:extLst>
                </a:gridCol>
                <a:gridCol w="1807717">
                  <a:extLst>
                    <a:ext uri="{9D8B030D-6E8A-4147-A177-3AD203B41FA5}">
                      <a16:colId xmlns:a16="http://schemas.microsoft.com/office/drawing/2014/main" xmlns="" val="1892510050"/>
                    </a:ext>
                  </a:extLst>
                </a:gridCol>
                <a:gridCol w="2150328">
                  <a:extLst>
                    <a:ext uri="{9D8B030D-6E8A-4147-A177-3AD203B41FA5}">
                      <a16:colId xmlns:a16="http://schemas.microsoft.com/office/drawing/2014/main" xmlns="" val="2143753738"/>
                    </a:ext>
                  </a:extLst>
                </a:gridCol>
              </a:tblGrid>
              <a:tr h="811564">
                <a:tc>
                  <a:txBody>
                    <a:bodyPr/>
                    <a:lstStyle/>
                    <a:p>
                      <a:pPr algn="ctr" fontAlgn="ctr"/>
                      <a:r>
                        <a:rPr lang="en-US" sz="2000" u="none" strike="noStrike" kern="1200" dirty="0" err="1">
                          <a:solidFill>
                            <a:schemeClr val="dk1"/>
                          </a:solidFill>
                          <a:effectLst/>
                          <a:latin typeface="+mn-lt"/>
                          <a:ea typeface="+mn-ea"/>
                          <a:cs typeface="+mn-cs"/>
                        </a:rPr>
                        <a:t>Sl</a:t>
                      </a:r>
                      <a:endParaRPr lang="en-US" sz="2000" u="none" strike="noStrike" kern="1200" dirty="0">
                        <a:solidFill>
                          <a:schemeClr val="dk1"/>
                        </a:solidFill>
                        <a:effectLst/>
                        <a:latin typeface="+mn-lt"/>
                        <a:ea typeface="+mn-ea"/>
                        <a:cs typeface="+mn-cs"/>
                      </a:endParaRPr>
                    </a:p>
                  </a:txBody>
                  <a:tcPr marL="5456" marR="5456" marT="5456" marB="0" anchor="ctr">
                    <a:solidFill>
                      <a:schemeClr val="accent5">
                        <a:lumMod val="60000"/>
                        <a:lumOff val="40000"/>
                      </a:schemeClr>
                    </a:solidFill>
                  </a:tcPr>
                </a:tc>
                <a:tc>
                  <a:txBody>
                    <a:bodyPr/>
                    <a:lstStyle/>
                    <a:p>
                      <a:pPr algn="ctr" fontAlgn="ctr"/>
                      <a:r>
                        <a:rPr lang="en-US" sz="2000" u="none" strike="noStrike" kern="1200" dirty="0">
                          <a:solidFill>
                            <a:schemeClr val="dk1"/>
                          </a:solidFill>
                          <a:effectLst/>
                          <a:latin typeface="+mn-lt"/>
                          <a:ea typeface="+mn-ea"/>
                          <a:cs typeface="+mn-cs"/>
                        </a:rPr>
                        <a:t>Subject</a:t>
                      </a:r>
                    </a:p>
                  </a:txBody>
                  <a:tcPr marL="5456" marR="5456" marT="5456" marB="0" anchor="ctr">
                    <a:solidFill>
                      <a:schemeClr val="accent5">
                        <a:lumMod val="60000"/>
                        <a:lumOff val="40000"/>
                      </a:schemeClr>
                    </a:solidFill>
                  </a:tcPr>
                </a:tc>
                <a:tc>
                  <a:txBody>
                    <a:bodyPr/>
                    <a:lstStyle/>
                    <a:p>
                      <a:pPr algn="ctr" fontAlgn="ctr"/>
                      <a:r>
                        <a:rPr lang="en-US" sz="2000" u="none" strike="noStrike" kern="1200" dirty="0">
                          <a:solidFill>
                            <a:schemeClr val="dk1"/>
                          </a:solidFill>
                          <a:effectLst/>
                          <a:latin typeface="+mn-lt"/>
                          <a:ea typeface="+mn-ea"/>
                          <a:cs typeface="+mn-cs"/>
                        </a:rPr>
                        <a:t>Reporting Time</a:t>
                      </a:r>
                    </a:p>
                  </a:txBody>
                  <a:tcPr marL="5456" marR="5456" marT="5456" marB="0" anchor="ctr">
                    <a:solidFill>
                      <a:schemeClr val="accent5">
                        <a:lumMod val="60000"/>
                        <a:lumOff val="40000"/>
                      </a:schemeClr>
                    </a:solidFill>
                  </a:tcPr>
                </a:tc>
                <a:tc>
                  <a:txBody>
                    <a:bodyPr/>
                    <a:lstStyle/>
                    <a:p>
                      <a:pPr algn="ctr" fontAlgn="ctr"/>
                      <a:r>
                        <a:rPr lang="en-US" sz="2000" u="none" strike="noStrike" kern="1200" dirty="0">
                          <a:solidFill>
                            <a:schemeClr val="dk1"/>
                          </a:solidFill>
                          <a:effectLst/>
                          <a:latin typeface="+mn-lt"/>
                          <a:ea typeface="+mn-ea"/>
                          <a:cs typeface="+mn-cs"/>
                        </a:rPr>
                        <a:t>Form of reporting</a:t>
                      </a:r>
                    </a:p>
                  </a:txBody>
                  <a:tcPr marL="5456" marR="5456" marT="5456" marB="0" anchor="ctr">
                    <a:solidFill>
                      <a:schemeClr val="accent5">
                        <a:lumMod val="60000"/>
                        <a:lumOff val="40000"/>
                      </a:schemeClr>
                    </a:solidFill>
                  </a:tcPr>
                </a:tc>
                <a:tc>
                  <a:txBody>
                    <a:bodyPr/>
                    <a:lstStyle/>
                    <a:p>
                      <a:pPr algn="ctr" fontAlgn="ctr"/>
                      <a:r>
                        <a:rPr lang="en-US" sz="2000" u="none" strike="noStrike" kern="1200" dirty="0">
                          <a:solidFill>
                            <a:schemeClr val="dk1"/>
                          </a:solidFill>
                          <a:effectLst/>
                          <a:latin typeface="+mn-lt"/>
                          <a:ea typeface="+mn-ea"/>
                          <a:cs typeface="+mn-cs"/>
                        </a:rPr>
                        <a:t>Syntax for SMS</a:t>
                      </a:r>
                    </a:p>
                  </a:txBody>
                  <a:tcPr marL="5456" marR="5456" marT="5456" marB="0" anchor="ctr">
                    <a:solidFill>
                      <a:schemeClr val="accent5">
                        <a:lumMod val="60000"/>
                        <a:lumOff val="40000"/>
                      </a:schemeClr>
                    </a:solidFill>
                  </a:tcPr>
                </a:tc>
                <a:tc>
                  <a:txBody>
                    <a:bodyPr/>
                    <a:lstStyle/>
                    <a:p>
                      <a:pPr algn="ctr" fontAlgn="ctr"/>
                      <a:r>
                        <a:rPr lang="en-US" sz="2000" u="none" strike="noStrike" kern="1200" dirty="0">
                          <a:solidFill>
                            <a:schemeClr val="dk1"/>
                          </a:solidFill>
                          <a:effectLst/>
                          <a:latin typeface="+mn-lt"/>
                          <a:ea typeface="+mn-ea"/>
                          <a:cs typeface="+mn-cs"/>
                        </a:rPr>
                        <a:t>Remarks</a:t>
                      </a:r>
                    </a:p>
                  </a:txBody>
                  <a:tcPr marL="5456" marR="5456" marT="5456" marB="0" anchor="ctr">
                    <a:solidFill>
                      <a:schemeClr val="accent5">
                        <a:lumMod val="60000"/>
                        <a:lumOff val="40000"/>
                      </a:schemeClr>
                    </a:solidFill>
                  </a:tcPr>
                </a:tc>
                <a:extLst>
                  <a:ext uri="{0D108BD9-81ED-4DB2-BD59-A6C34878D82A}">
                    <a16:rowId xmlns:a16="http://schemas.microsoft.com/office/drawing/2014/main" xmlns="" val="3152635108"/>
                  </a:ext>
                </a:extLst>
              </a:tr>
              <a:tr h="1292226">
                <a:tc>
                  <a:txBody>
                    <a:bodyPr/>
                    <a:lstStyle/>
                    <a:p>
                      <a:pPr algn="ctr" fontAlgn="t"/>
                      <a:r>
                        <a:rPr lang="en-US" sz="2000" u="none" strike="noStrike" kern="1200" dirty="0">
                          <a:solidFill>
                            <a:schemeClr val="dk1"/>
                          </a:solidFill>
                          <a:effectLst/>
                          <a:latin typeface="+mn-lt"/>
                          <a:ea typeface="+mn-ea"/>
                          <a:cs typeface="+mn-cs"/>
                        </a:rPr>
                        <a:t>4</a:t>
                      </a:r>
                    </a:p>
                  </a:txBody>
                  <a:tcPr marL="5456" marR="49100" marT="5456" marB="0"/>
                </a:tc>
                <a:tc>
                  <a:txBody>
                    <a:bodyPr/>
                    <a:lstStyle/>
                    <a:p>
                      <a:pPr algn="l" fontAlgn="t"/>
                      <a:r>
                        <a:rPr lang="en-US" sz="2000" u="none" strike="noStrike" kern="1200" dirty="0">
                          <a:solidFill>
                            <a:schemeClr val="dk1"/>
                          </a:solidFill>
                          <a:effectLst/>
                          <a:latin typeface="+mn-lt"/>
                          <a:ea typeface="+mn-ea"/>
                          <a:cs typeface="+mn-cs"/>
                        </a:rPr>
                        <a:t>Facts at a Glance Report</a:t>
                      </a:r>
                    </a:p>
                  </a:txBody>
                  <a:tcPr marL="49100" marR="5456" marT="5456" marB="0"/>
                </a:tc>
                <a:tc>
                  <a:txBody>
                    <a:bodyPr/>
                    <a:lstStyle/>
                    <a:p>
                      <a:pPr algn="l" fontAlgn="t"/>
                      <a:r>
                        <a:rPr lang="en-US" sz="2000" u="none" strike="noStrike" kern="1200" dirty="0">
                          <a:solidFill>
                            <a:schemeClr val="dk1"/>
                          </a:solidFill>
                          <a:effectLst/>
                          <a:latin typeface="+mn-lt"/>
                          <a:ea typeface="+mn-ea"/>
                          <a:cs typeface="+mn-cs"/>
                        </a:rPr>
                        <a:t>2 Hourly report from 0900 </a:t>
                      </a:r>
                      <a:r>
                        <a:rPr lang="en-US" sz="2000" u="none" strike="noStrike" kern="1200" dirty="0" err="1">
                          <a:solidFill>
                            <a:schemeClr val="dk1"/>
                          </a:solidFill>
                          <a:effectLst/>
                          <a:latin typeface="+mn-lt"/>
                          <a:ea typeface="+mn-ea"/>
                          <a:cs typeface="+mn-cs"/>
                        </a:rPr>
                        <a:t>Hrs</a:t>
                      </a:r>
                      <a:r>
                        <a:rPr lang="en-US" sz="2000" u="none" strike="noStrike" kern="1200" dirty="0">
                          <a:solidFill>
                            <a:schemeClr val="dk1"/>
                          </a:solidFill>
                          <a:effectLst/>
                          <a:latin typeface="+mn-lt"/>
                          <a:ea typeface="+mn-ea"/>
                          <a:cs typeface="+mn-cs"/>
                        </a:rPr>
                        <a:t> to </a:t>
                      </a:r>
                      <a:r>
                        <a:rPr lang="en-US" sz="2000" u="none" strike="noStrike" kern="1200" dirty="0" smtClean="0">
                          <a:solidFill>
                            <a:schemeClr val="dk1"/>
                          </a:solidFill>
                          <a:effectLst/>
                          <a:latin typeface="+mn-lt"/>
                          <a:ea typeface="+mn-ea"/>
                          <a:cs typeface="+mn-cs"/>
                        </a:rPr>
                        <a:t>close </a:t>
                      </a:r>
                      <a:r>
                        <a:rPr lang="en-US" sz="2000" u="none" strike="noStrike" kern="1200" dirty="0">
                          <a:solidFill>
                            <a:schemeClr val="dk1"/>
                          </a:solidFill>
                          <a:effectLst/>
                          <a:latin typeface="+mn-lt"/>
                          <a:ea typeface="+mn-ea"/>
                          <a:cs typeface="+mn-cs"/>
                        </a:rPr>
                        <a:t>of Poll</a:t>
                      </a:r>
                    </a:p>
                  </a:txBody>
                  <a:tcPr marL="49100" marR="5456" marT="5456" marB="0"/>
                </a:tc>
                <a:tc>
                  <a:txBody>
                    <a:bodyPr/>
                    <a:lstStyle/>
                    <a:p>
                      <a:pPr algn="ctr" fontAlgn="t"/>
                      <a:r>
                        <a:rPr lang="en-US" sz="2000" u="none" strike="noStrike" kern="1200">
                          <a:solidFill>
                            <a:schemeClr val="dk1"/>
                          </a:solidFill>
                          <a:effectLst/>
                          <a:latin typeface="+mn-lt"/>
                          <a:ea typeface="+mn-ea"/>
                          <a:cs typeface="+mn-cs"/>
                        </a:rPr>
                        <a:t>email</a:t>
                      </a:r>
                    </a:p>
                  </a:txBody>
                  <a:tcPr marL="5456" marR="5456" marT="5456" marB="0"/>
                </a:tc>
                <a:tc>
                  <a:txBody>
                    <a:bodyPr/>
                    <a:lstStyle/>
                    <a:p>
                      <a:pPr algn="ctr" fontAlgn="t"/>
                      <a:r>
                        <a:rPr lang="en-US" sz="2000" u="none" strike="noStrike" kern="1200" dirty="0">
                          <a:solidFill>
                            <a:schemeClr val="dk1"/>
                          </a:solidFill>
                          <a:effectLst/>
                          <a:latin typeface="+mn-lt"/>
                          <a:ea typeface="+mn-ea"/>
                          <a:cs typeface="+mn-cs"/>
                        </a:rPr>
                        <a:t>_</a:t>
                      </a:r>
                    </a:p>
                  </a:txBody>
                  <a:tcPr marL="5456" marR="5456" marT="5456" marB="0"/>
                </a:tc>
                <a:tc>
                  <a:txBody>
                    <a:bodyPr/>
                    <a:lstStyle/>
                    <a:p>
                      <a:pPr algn="ctr" fontAlgn="t"/>
                      <a:r>
                        <a:rPr lang="en-US" sz="2000" u="none" strike="noStrike" kern="1200">
                          <a:solidFill>
                            <a:schemeClr val="dk1"/>
                          </a:solidFill>
                          <a:effectLst/>
                          <a:latin typeface="+mn-lt"/>
                          <a:ea typeface="+mn-ea"/>
                          <a:cs typeface="+mn-cs"/>
                        </a:rPr>
                        <a:t>_</a:t>
                      </a:r>
                    </a:p>
                  </a:txBody>
                  <a:tcPr marL="5456" marR="5456" marT="5456" marB="0"/>
                </a:tc>
                <a:extLst>
                  <a:ext uri="{0D108BD9-81ED-4DB2-BD59-A6C34878D82A}">
                    <a16:rowId xmlns:a16="http://schemas.microsoft.com/office/drawing/2014/main" xmlns="" val="3402191421"/>
                  </a:ext>
                </a:extLst>
              </a:tr>
              <a:tr h="1153549">
                <a:tc rowSpan="3">
                  <a:txBody>
                    <a:bodyPr/>
                    <a:lstStyle/>
                    <a:p>
                      <a:pPr algn="ctr" fontAlgn="t"/>
                      <a:r>
                        <a:rPr lang="en-US" sz="2000" u="none" strike="noStrike" kern="1200" dirty="0">
                          <a:solidFill>
                            <a:schemeClr val="dk1"/>
                          </a:solidFill>
                          <a:effectLst/>
                          <a:latin typeface="+mn-lt"/>
                          <a:ea typeface="+mn-ea"/>
                          <a:cs typeface="+mn-cs"/>
                        </a:rPr>
                        <a:t>5</a:t>
                      </a:r>
                    </a:p>
                  </a:txBody>
                  <a:tcPr marL="5456" marR="49100" marT="5456" marB="0"/>
                </a:tc>
                <a:tc rowSpan="3">
                  <a:txBody>
                    <a:bodyPr/>
                    <a:lstStyle/>
                    <a:p>
                      <a:pPr algn="l" fontAlgn="t"/>
                      <a:r>
                        <a:rPr lang="en-US" sz="2000" u="none" strike="noStrike" kern="1200" dirty="0">
                          <a:solidFill>
                            <a:schemeClr val="dk1"/>
                          </a:solidFill>
                          <a:effectLst/>
                          <a:latin typeface="+mn-lt"/>
                          <a:ea typeface="+mn-ea"/>
                          <a:cs typeface="+mn-cs"/>
                        </a:rPr>
                        <a:t>% of POLL</a:t>
                      </a:r>
                    </a:p>
                  </a:txBody>
                  <a:tcPr marL="49100" marR="5456" marT="5456" marB="0"/>
                </a:tc>
                <a:tc rowSpan="2">
                  <a:txBody>
                    <a:bodyPr/>
                    <a:lstStyle/>
                    <a:p>
                      <a:pPr algn="l" fontAlgn="t"/>
                      <a:r>
                        <a:rPr lang="en-US" sz="2000" u="none" strike="noStrike" kern="1200" dirty="0">
                          <a:solidFill>
                            <a:schemeClr val="dk1"/>
                          </a:solidFill>
                          <a:effectLst/>
                          <a:latin typeface="+mn-lt"/>
                          <a:ea typeface="+mn-ea"/>
                          <a:cs typeface="+mn-cs"/>
                        </a:rPr>
                        <a:t>2 Hourly report from 0900 </a:t>
                      </a:r>
                      <a:r>
                        <a:rPr lang="en-US" sz="2000" u="none" strike="noStrike" kern="1200" dirty="0" err="1" smtClean="0">
                          <a:solidFill>
                            <a:schemeClr val="dk1"/>
                          </a:solidFill>
                          <a:effectLst/>
                          <a:latin typeface="+mn-lt"/>
                          <a:ea typeface="+mn-ea"/>
                          <a:cs typeface="+mn-cs"/>
                        </a:rPr>
                        <a:t>Hrs</a:t>
                      </a:r>
                      <a:endParaRPr lang="en-US" sz="2000" u="none" strike="noStrike" kern="1200" dirty="0">
                        <a:solidFill>
                          <a:schemeClr val="dk1"/>
                        </a:solidFill>
                        <a:effectLst/>
                        <a:latin typeface="+mn-lt"/>
                        <a:ea typeface="+mn-ea"/>
                        <a:cs typeface="+mn-cs"/>
                      </a:endParaRPr>
                    </a:p>
                  </a:txBody>
                  <a:tcPr marL="49100" marR="5456" marT="5456" marB="0"/>
                </a:tc>
                <a:tc>
                  <a:txBody>
                    <a:bodyPr/>
                    <a:lstStyle/>
                    <a:p>
                      <a:pPr algn="ctr" fontAlgn="t"/>
                      <a:r>
                        <a:rPr lang="en-US" sz="2000" u="none" strike="noStrike" kern="1200" dirty="0">
                          <a:solidFill>
                            <a:schemeClr val="dk1"/>
                          </a:solidFill>
                          <a:effectLst/>
                          <a:latin typeface="+mn-lt"/>
                          <a:ea typeface="+mn-ea"/>
                          <a:cs typeface="+mn-cs"/>
                        </a:rPr>
                        <a:t>SMS / WhatsApp </a:t>
                      </a:r>
                    </a:p>
                  </a:txBody>
                  <a:tcPr marL="5456" marR="5456" marT="5456" marB="0"/>
                </a:tc>
                <a:tc>
                  <a:txBody>
                    <a:bodyPr/>
                    <a:lstStyle/>
                    <a:p>
                      <a:pPr algn="ctr" fontAlgn="ctr"/>
                      <a:r>
                        <a:rPr lang="en-US" sz="2000" u="none" strike="noStrike" kern="1200">
                          <a:solidFill>
                            <a:schemeClr val="dk1"/>
                          </a:solidFill>
                          <a:effectLst/>
                          <a:latin typeface="+mn-lt"/>
                          <a:ea typeface="+mn-ea"/>
                          <a:cs typeface="+mn-cs"/>
                        </a:rPr>
                        <a:t>P26%</a:t>
                      </a:r>
                    </a:p>
                  </a:txBody>
                  <a:tcPr marL="5456" marR="5456" marT="5456" marB="0" anchor="ctr"/>
                </a:tc>
                <a:tc>
                  <a:txBody>
                    <a:bodyPr/>
                    <a:lstStyle/>
                    <a:p>
                      <a:pPr algn="ctr" fontAlgn="ctr"/>
                      <a:r>
                        <a:rPr lang="en-US" sz="2000" u="none" strike="noStrike" kern="1200">
                          <a:solidFill>
                            <a:schemeClr val="dk1"/>
                          </a:solidFill>
                          <a:effectLst/>
                          <a:latin typeface="+mn-lt"/>
                          <a:ea typeface="+mn-ea"/>
                          <a:cs typeface="+mn-cs"/>
                        </a:rPr>
                        <a:t>P stands for Poll and 26 stands for cumulative % of poll till that time in all the ACs of the district</a:t>
                      </a:r>
                    </a:p>
                  </a:txBody>
                  <a:tcPr marL="5456" marR="5456" marT="5456" marB="0" anchor="ctr"/>
                </a:tc>
                <a:extLst>
                  <a:ext uri="{0D108BD9-81ED-4DB2-BD59-A6C34878D82A}">
                    <a16:rowId xmlns:a16="http://schemas.microsoft.com/office/drawing/2014/main" xmlns="" val="3693662428"/>
                  </a:ext>
                </a:extLst>
              </a:tr>
              <a:tr h="126502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t"/>
                      <a:r>
                        <a:rPr lang="en-US" sz="2000" u="none" strike="noStrike" kern="1200" dirty="0">
                          <a:solidFill>
                            <a:schemeClr val="dk1"/>
                          </a:solidFill>
                          <a:effectLst/>
                          <a:latin typeface="+mn-lt"/>
                          <a:ea typeface="+mn-ea"/>
                          <a:cs typeface="+mn-cs"/>
                        </a:rPr>
                        <a:t>SMS/ WhatsApp and Email</a:t>
                      </a:r>
                    </a:p>
                  </a:txBody>
                  <a:tcPr marL="5456" marR="5456" marT="5456" marB="0"/>
                </a:tc>
                <a:tc>
                  <a:txBody>
                    <a:bodyPr/>
                    <a:lstStyle/>
                    <a:p>
                      <a:pPr algn="ctr" fontAlgn="t"/>
                      <a:r>
                        <a:rPr lang="en-US" sz="2000" u="none" strike="noStrike" kern="1200" dirty="0">
                          <a:solidFill>
                            <a:schemeClr val="dk1"/>
                          </a:solidFill>
                          <a:effectLst/>
                          <a:latin typeface="+mn-lt"/>
                          <a:ea typeface="+mn-ea"/>
                          <a:cs typeface="+mn-cs"/>
                        </a:rPr>
                        <a:t>_</a:t>
                      </a:r>
                    </a:p>
                  </a:txBody>
                  <a:tcPr marL="5456" marR="5456" marT="5456" marB="0"/>
                </a:tc>
                <a:tc>
                  <a:txBody>
                    <a:bodyPr/>
                    <a:lstStyle/>
                    <a:p>
                      <a:pPr algn="ctr" fontAlgn="t"/>
                      <a:r>
                        <a:rPr lang="en-US" sz="2000" u="none" strike="noStrike" kern="1200" dirty="0">
                          <a:solidFill>
                            <a:schemeClr val="dk1"/>
                          </a:solidFill>
                          <a:effectLst/>
                          <a:latin typeface="+mn-lt"/>
                          <a:ea typeface="+mn-ea"/>
                          <a:cs typeface="+mn-cs"/>
                        </a:rPr>
                        <a:t>_</a:t>
                      </a:r>
                    </a:p>
                  </a:txBody>
                  <a:tcPr marL="5456" marR="5456" marT="5456" marB="0"/>
                </a:tc>
                <a:extLst>
                  <a:ext uri="{0D108BD9-81ED-4DB2-BD59-A6C34878D82A}">
                    <a16:rowId xmlns:a16="http://schemas.microsoft.com/office/drawing/2014/main" xmlns="" val="2294388949"/>
                  </a:ext>
                </a:extLst>
              </a:tr>
              <a:tr h="1251419">
                <a:tc vMerge="1">
                  <a:txBody>
                    <a:bodyPr/>
                    <a:lstStyle/>
                    <a:p>
                      <a:endParaRPr lang="en-US"/>
                    </a:p>
                  </a:txBody>
                  <a:tcPr/>
                </a:tc>
                <a:tc vMerge="1">
                  <a:txBody>
                    <a:bodyPr/>
                    <a:lstStyle/>
                    <a:p>
                      <a:endParaRPr lang="en-US"/>
                    </a:p>
                  </a:txBody>
                  <a:tcPr/>
                </a:tc>
                <a:tc>
                  <a:txBody>
                    <a:bodyPr/>
                    <a:lstStyle/>
                    <a:p>
                      <a:pPr algn="l" fontAlgn="t"/>
                      <a:r>
                        <a:rPr lang="en-US" sz="2000" u="none" strike="noStrike" kern="1200">
                          <a:solidFill>
                            <a:schemeClr val="dk1"/>
                          </a:solidFill>
                          <a:effectLst/>
                          <a:latin typeface="+mn-lt"/>
                          <a:ea typeface="+mn-ea"/>
                          <a:cs typeface="+mn-cs"/>
                        </a:rPr>
                        <a:t>Final Report at Close of Poll</a:t>
                      </a:r>
                    </a:p>
                  </a:txBody>
                  <a:tcPr marL="49100" marR="5456" marT="5456" marB="0"/>
                </a:tc>
                <a:tc>
                  <a:txBody>
                    <a:bodyPr/>
                    <a:lstStyle/>
                    <a:p>
                      <a:pPr algn="ctr" fontAlgn="t"/>
                      <a:r>
                        <a:rPr lang="en-US" sz="2000" u="none" strike="noStrike" kern="1200">
                          <a:solidFill>
                            <a:schemeClr val="dk1"/>
                          </a:solidFill>
                          <a:effectLst/>
                          <a:latin typeface="+mn-lt"/>
                          <a:ea typeface="+mn-ea"/>
                          <a:cs typeface="+mn-cs"/>
                        </a:rPr>
                        <a:t>email</a:t>
                      </a:r>
                    </a:p>
                  </a:txBody>
                  <a:tcPr marL="5456" marR="5456" marT="5456" marB="0"/>
                </a:tc>
                <a:tc>
                  <a:txBody>
                    <a:bodyPr/>
                    <a:lstStyle/>
                    <a:p>
                      <a:pPr algn="ctr" fontAlgn="t"/>
                      <a:r>
                        <a:rPr lang="en-US" sz="2000" u="none" strike="noStrike" kern="1200">
                          <a:solidFill>
                            <a:schemeClr val="dk1"/>
                          </a:solidFill>
                          <a:effectLst/>
                          <a:latin typeface="+mn-lt"/>
                          <a:ea typeface="+mn-ea"/>
                          <a:cs typeface="+mn-cs"/>
                        </a:rPr>
                        <a:t>_</a:t>
                      </a:r>
                    </a:p>
                  </a:txBody>
                  <a:tcPr marL="5456" marR="5456" marT="5456" marB="0"/>
                </a:tc>
                <a:tc>
                  <a:txBody>
                    <a:bodyPr/>
                    <a:lstStyle/>
                    <a:p>
                      <a:pPr algn="ctr" fontAlgn="t"/>
                      <a:r>
                        <a:rPr lang="en-US" sz="2000" u="none" strike="noStrike" kern="1200" dirty="0">
                          <a:solidFill>
                            <a:schemeClr val="dk1"/>
                          </a:solidFill>
                          <a:effectLst/>
                          <a:latin typeface="+mn-lt"/>
                          <a:ea typeface="+mn-ea"/>
                          <a:cs typeface="+mn-cs"/>
                        </a:rPr>
                        <a:t>_</a:t>
                      </a:r>
                    </a:p>
                  </a:txBody>
                  <a:tcPr marL="5456" marR="5456" marT="5456" marB="0"/>
                </a:tc>
                <a:extLst>
                  <a:ext uri="{0D108BD9-81ED-4DB2-BD59-A6C34878D82A}">
                    <a16:rowId xmlns:a16="http://schemas.microsoft.com/office/drawing/2014/main" xmlns="" val="2722724743"/>
                  </a:ext>
                </a:extLst>
              </a:tr>
            </a:tbl>
          </a:graphicData>
        </a:graphic>
      </p:graphicFrame>
    </p:spTree>
    <p:extLst>
      <p:ext uri="{BB962C8B-B14F-4D97-AF65-F5344CB8AC3E}">
        <p14:creationId xmlns:p14="http://schemas.microsoft.com/office/powerpoint/2010/main" val="838975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03199852"/>
              </p:ext>
            </p:extLst>
          </p:nvPr>
        </p:nvGraphicFramePr>
        <p:xfrm>
          <a:off x="418009" y="339634"/>
          <a:ext cx="11390813" cy="6257108"/>
        </p:xfrm>
        <a:graphic>
          <a:graphicData uri="http://schemas.openxmlformats.org/drawingml/2006/table">
            <a:tbl>
              <a:tblPr>
                <a:tableStyleId>{5C22544A-7EE6-4342-B048-85BDC9FD1C3A}</a:tableStyleId>
              </a:tblPr>
              <a:tblGrid>
                <a:gridCol w="640082">
                  <a:extLst>
                    <a:ext uri="{9D8B030D-6E8A-4147-A177-3AD203B41FA5}">
                      <a16:colId xmlns:a16="http://schemas.microsoft.com/office/drawing/2014/main" xmlns="" val="1911210925"/>
                    </a:ext>
                  </a:extLst>
                </a:gridCol>
                <a:gridCol w="3593518">
                  <a:extLst>
                    <a:ext uri="{9D8B030D-6E8A-4147-A177-3AD203B41FA5}">
                      <a16:colId xmlns:a16="http://schemas.microsoft.com/office/drawing/2014/main" xmlns="" val="2969385430"/>
                    </a:ext>
                  </a:extLst>
                </a:gridCol>
                <a:gridCol w="1860876">
                  <a:extLst>
                    <a:ext uri="{9D8B030D-6E8A-4147-A177-3AD203B41FA5}">
                      <a16:colId xmlns:a16="http://schemas.microsoft.com/office/drawing/2014/main" xmlns="" val="3078427632"/>
                    </a:ext>
                  </a:extLst>
                </a:gridCol>
                <a:gridCol w="1058399">
                  <a:extLst>
                    <a:ext uri="{9D8B030D-6E8A-4147-A177-3AD203B41FA5}">
                      <a16:colId xmlns:a16="http://schemas.microsoft.com/office/drawing/2014/main" xmlns="" val="1262336654"/>
                    </a:ext>
                  </a:extLst>
                </a:gridCol>
                <a:gridCol w="2116800">
                  <a:extLst>
                    <a:ext uri="{9D8B030D-6E8A-4147-A177-3AD203B41FA5}">
                      <a16:colId xmlns:a16="http://schemas.microsoft.com/office/drawing/2014/main" xmlns="" val="1166717752"/>
                    </a:ext>
                  </a:extLst>
                </a:gridCol>
                <a:gridCol w="2121138">
                  <a:extLst>
                    <a:ext uri="{9D8B030D-6E8A-4147-A177-3AD203B41FA5}">
                      <a16:colId xmlns:a16="http://schemas.microsoft.com/office/drawing/2014/main" xmlns="" val="784687081"/>
                    </a:ext>
                  </a:extLst>
                </a:gridCol>
              </a:tblGrid>
              <a:tr h="952169">
                <a:tc>
                  <a:txBody>
                    <a:bodyPr/>
                    <a:lstStyle/>
                    <a:p>
                      <a:pPr algn="ctr" fontAlgn="ctr"/>
                      <a:r>
                        <a:rPr lang="en-US" sz="2000" u="none" strike="noStrike" dirty="0" err="1">
                          <a:effectLst/>
                        </a:rPr>
                        <a:t>Sl</a:t>
                      </a:r>
                      <a:endParaRPr lang="en-US" sz="2000" b="1" i="0" u="none" strike="noStrike" dirty="0">
                        <a:solidFill>
                          <a:srgbClr val="000000"/>
                        </a:solidFill>
                        <a:effectLst/>
                        <a:latin typeface="Arial Narrow" panose="020B0606020202030204" pitchFamily="34" charset="0"/>
                      </a:endParaRPr>
                    </a:p>
                  </a:txBody>
                  <a:tcPr marL="9525" marR="9525" marT="9525" marB="0" anchor="ctr">
                    <a:solidFill>
                      <a:schemeClr val="accent5">
                        <a:lumMod val="60000"/>
                        <a:lumOff val="40000"/>
                      </a:schemeClr>
                    </a:solidFill>
                  </a:tcPr>
                </a:tc>
                <a:tc>
                  <a:txBody>
                    <a:bodyPr/>
                    <a:lstStyle/>
                    <a:p>
                      <a:pPr algn="ctr" fontAlgn="ctr"/>
                      <a:r>
                        <a:rPr lang="en-US" sz="2000" u="none" strike="noStrike" dirty="0">
                          <a:effectLst/>
                        </a:rPr>
                        <a:t>Subject</a:t>
                      </a:r>
                      <a:endParaRPr lang="en-US" sz="2000" b="1" i="0" u="none" strike="noStrike" dirty="0">
                        <a:solidFill>
                          <a:srgbClr val="000000"/>
                        </a:solidFill>
                        <a:effectLst/>
                        <a:latin typeface="Arial Narrow" panose="020B0606020202030204" pitchFamily="34" charset="0"/>
                      </a:endParaRPr>
                    </a:p>
                  </a:txBody>
                  <a:tcPr marL="9525" marR="9525" marT="9525" marB="0" anchor="ctr">
                    <a:solidFill>
                      <a:schemeClr val="accent5">
                        <a:lumMod val="60000"/>
                        <a:lumOff val="40000"/>
                      </a:schemeClr>
                    </a:solidFill>
                  </a:tcPr>
                </a:tc>
                <a:tc>
                  <a:txBody>
                    <a:bodyPr/>
                    <a:lstStyle/>
                    <a:p>
                      <a:pPr algn="ctr" fontAlgn="ctr"/>
                      <a:r>
                        <a:rPr lang="en-US" sz="2000" u="none" strike="noStrike" dirty="0">
                          <a:effectLst/>
                        </a:rPr>
                        <a:t>Reporting Time</a:t>
                      </a:r>
                      <a:endParaRPr lang="en-US" sz="2000" b="1" i="0" u="none" strike="noStrike" dirty="0">
                        <a:solidFill>
                          <a:srgbClr val="000000"/>
                        </a:solidFill>
                        <a:effectLst/>
                        <a:latin typeface="Arial Narrow" panose="020B0606020202030204" pitchFamily="34" charset="0"/>
                      </a:endParaRPr>
                    </a:p>
                  </a:txBody>
                  <a:tcPr marL="9525" marR="9525" marT="9525" marB="0" anchor="ctr">
                    <a:solidFill>
                      <a:schemeClr val="accent5">
                        <a:lumMod val="60000"/>
                        <a:lumOff val="40000"/>
                      </a:schemeClr>
                    </a:solidFill>
                  </a:tcPr>
                </a:tc>
                <a:tc>
                  <a:txBody>
                    <a:bodyPr/>
                    <a:lstStyle/>
                    <a:p>
                      <a:pPr algn="ctr" fontAlgn="ctr"/>
                      <a:r>
                        <a:rPr lang="en-US" sz="2000" u="none" strike="noStrike">
                          <a:effectLst/>
                        </a:rPr>
                        <a:t>Form of reporting</a:t>
                      </a:r>
                      <a:endParaRPr lang="en-US" sz="2000" b="1" i="0" u="none" strike="noStrike">
                        <a:solidFill>
                          <a:srgbClr val="000000"/>
                        </a:solidFill>
                        <a:effectLst/>
                        <a:latin typeface="Arial Narrow" panose="020B0606020202030204" pitchFamily="34" charset="0"/>
                      </a:endParaRPr>
                    </a:p>
                  </a:txBody>
                  <a:tcPr marL="9525" marR="9525" marT="9525" marB="0" anchor="ctr">
                    <a:solidFill>
                      <a:schemeClr val="accent5">
                        <a:lumMod val="60000"/>
                        <a:lumOff val="40000"/>
                      </a:schemeClr>
                    </a:solidFill>
                  </a:tcPr>
                </a:tc>
                <a:tc>
                  <a:txBody>
                    <a:bodyPr/>
                    <a:lstStyle/>
                    <a:p>
                      <a:pPr algn="ctr" fontAlgn="ctr"/>
                      <a:r>
                        <a:rPr lang="en-US" sz="2000" u="none" strike="noStrike" dirty="0">
                          <a:effectLst/>
                        </a:rPr>
                        <a:t>Syntax for SMS</a:t>
                      </a:r>
                      <a:endParaRPr lang="en-US" sz="2000" b="1" i="0" u="none" strike="noStrike" dirty="0">
                        <a:solidFill>
                          <a:srgbClr val="000000"/>
                        </a:solidFill>
                        <a:effectLst/>
                        <a:latin typeface="Arial Narrow" panose="020B0606020202030204" pitchFamily="34" charset="0"/>
                      </a:endParaRPr>
                    </a:p>
                  </a:txBody>
                  <a:tcPr marL="9525" marR="9525" marT="9525" marB="0" anchor="ctr">
                    <a:solidFill>
                      <a:schemeClr val="accent5">
                        <a:lumMod val="60000"/>
                        <a:lumOff val="40000"/>
                      </a:schemeClr>
                    </a:solidFill>
                  </a:tcPr>
                </a:tc>
                <a:tc>
                  <a:txBody>
                    <a:bodyPr/>
                    <a:lstStyle/>
                    <a:p>
                      <a:pPr algn="ctr" fontAlgn="ctr"/>
                      <a:r>
                        <a:rPr lang="en-US" sz="2000" u="none" strike="noStrike" dirty="0">
                          <a:effectLst/>
                        </a:rPr>
                        <a:t>Remarks</a:t>
                      </a:r>
                      <a:endParaRPr lang="en-US" sz="2000" b="1" i="0" u="none" strike="noStrike" dirty="0">
                        <a:solidFill>
                          <a:srgbClr val="000000"/>
                        </a:solidFill>
                        <a:effectLst/>
                        <a:latin typeface="Arial Narrow" panose="020B0606020202030204" pitchFamily="34" charset="0"/>
                      </a:endParaRPr>
                    </a:p>
                  </a:txBody>
                  <a:tcPr marL="9525" marR="9525" marT="9525" marB="0" anchor="ctr">
                    <a:solidFill>
                      <a:schemeClr val="accent5">
                        <a:lumMod val="60000"/>
                        <a:lumOff val="40000"/>
                      </a:schemeClr>
                    </a:solidFill>
                  </a:tcPr>
                </a:tc>
                <a:extLst>
                  <a:ext uri="{0D108BD9-81ED-4DB2-BD59-A6C34878D82A}">
                    <a16:rowId xmlns:a16="http://schemas.microsoft.com/office/drawing/2014/main" xmlns="" val="1112957433"/>
                  </a:ext>
                </a:extLst>
              </a:tr>
              <a:tr h="969171">
                <a:tc>
                  <a:txBody>
                    <a:bodyPr/>
                    <a:lstStyle/>
                    <a:p>
                      <a:pPr algn="ctr" fontAlgn="t"/>
                      <a:r>
                        <a:rPr lang="en-US" sz="2000" u="none" strike="noStrike" dirty="0">
                          <a:effectLst/>
                        </a:rPr>
                        <a:t>6</a:t>
                      </a:r>
                      <a:endParaRPr lang="en-US" sz="2000" b="0" i="0" u="none" strike="noStrike" dirty="0">
                        <a:solidFill>
                          <a:srgbClr val="000000"/>
                        </a:solidFill>
                        <a:effectLst/>
                        <a:latin typeface="Arial Narrow" panose="020B0606020202030204" pitchFamily="34" charset="0"/>
                      </a:endParaRPr>
                    </a:p>
                  </a:txBody>
                  <a:tcPr marL="9525" marR="85725" marT="9525" marB="0"/>
                </a:tc>
                <a:tc>
                  <a:txBody>
                    <a:bodyPr/>
                    <a:lstStyle/>
                    <a:p>
                      <a:pPr algn="l" fontAlgn="t"/>
                      <a:r>
                        <a:rPr lang="en-US" sz="2000" u="none" strike="noStrike" dirty="0">
                          <a:effectLst/>
                        </a:rPr>
                        <a:t>Report regarding Poll Boycott</a:t>
                      </a:r>
                      <a:endParaRPr lang="en-US" sz="2000" b="0" i="0" u="none" strike="noStrike" dirty="0">
                        <a:solidFill>
                          <a:srgbClr val="000000"/>
                        </a:solidFill>
                        <a:effectLst/>
                        <a:latin typeface="Arial Narrow" panose="020B0606020202030204" pitchFamily="34" charset="0"/>
                      </a:endParaRPr>
                    </a:p>
                  </a:txBody>
                  <a:tcPr marL="85725" marR="9525" marT="9525" marB="0"/>
                </a:tc>
                <a:tc>
                  <a:txBody>
                    <a:bodyPr/>
                    <a:lstStyle/>
                    <a:p>
                      <a:pPr algn="l" fontAlgn="t"/>
                      <a:r>
                        <a:rPr lang="en-US" sz="2000" u="none" strike="noStrike">
                          <a:effectLst/>
                        </a:rPr>
                        <a:t>Hourly report from 0800 Hrs</a:t>
                      </a:r>
                      <a:endParaRPr lang="en-US" sz="2000" b="0" i="0" u="none" strike="noStrike">
                        <a:solidFill>
                          <a:srgbClr val="000000"/>
                        </a:solidFill>
                        <a:effectLst/>
                        <a:latin typeface="Arial Narrow" panose="020B0606020202030204" pitchFamily="34" charset="0"/>
                      </a:endParaRPr>
                    </a:p>
                  </a:txBody>
                  <a:tcPr marL="85725" marR="9525" marT="9525" marB="0"/>
                </a:tc>
                <a:tc>
                  <a:txBody>
                    <a:bodyPr/>
                    <a:lstStyle/>
                    <a:p>
                      <a:pPr algn="ctr" fontAlgn="t"/>
                      <a:r>
                        <a:rPr lang="en-US" sz="2000" u="none" strike="noStrike" dirty="0">
                          <a:effectLst/>
                        </a:rPr>
                        <a:t>SMS / WhatsApp </a:t>
                      </a:r>
                      <a:endParaRPr lang="en-US" sz="20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t"/>
                      <a:r>
                        <a:rPr lang="en-US" sz="2000" u="none" strike="noStrike" kern="1200" dirty="0">
                          <a:solidFill>
                            <a:schemeClr val="dk1"/>
                          </a:solidFill>
                          <a:effectLst/>
                          <a:latin typeface="+mn-lt"/>
                          <a:ea typeface="+mn-ea"/>
                          <a:cs typeface="+mn-cs"/>
                        </a:rPr>
                        <a:t>_</a:t>
                      </a:r>
                    </a:p>
                  </a:txBody>
                  <a:tcPr marL="9525" marR="9525" marT="9525" marB="0"/>
                </a:tc>
                <a:tc>
                  <a:txBody>
                    <a:bodyPr/>
                    <a:lstStyle/>
                    <a:p>
                      <a:pPr algn="ctr" fontAlgn="t"/>
                      <a:r>
                        <a:rPr lang="en-US" sz="2000" u="none" strike="noStrike" kern="1200">
                          <a:solidFill>
                            <a:schemeClr val="dk1"/>
                          </a:solidFill>
                          <a:effectLst/>
                          <a:latin typeface="+mn-lt"/>
                          <a:ea typeface="+mn-ea"/>
                          <a:cs typeface="+mn-cs"/>
                        </a:rPr>
                        <a:t>_</a:t>
                      </a:r>
                    </a:p>
                  </a:txBody>
                  <a:tcPr marL="9525" marR="9525" marT="9525" marB="0"/>
                </a:tc>
                <a:extLst>
                  <a:ext uri="{0D108BD9-81ED-4DB2-BD59-A6C34878D82A}">
                    <a16:rowId xmlns:a16="http://schemas.microsoft.com/office/drawing/2014/main" xmlns="" val="4173300575"/>
                  </a:ext>
                </a:extLst>
              </a:tr>
              <a:tr h="1105196">
                <a:tc>
                  <a:txBody>
                    <a:bodyPr/>
                    <a:lstStyle/>
                    <a:p>
                      <a:pPr algn="ctr" fontAlgn="t"/>
                      <a:r>
                        <a:rPr lang="en-US" sz="2000" u="none" strike="noStrike" dirty="0">
                          <a:effectLst/>
                        </a:rPr>
                        <a:t>7</a:t>
                      </a:r>
                      <a:endParaRPr lang="en-US" sz="2000" b="0" i="0" u="none" strike="noStrike" dirty="0">
                        <a:solidFill>
                          <a:srgbClr val="000000"/>
                        </a:solidFill>
                        <a:effectLst/>
                        <a:latin typeface="Arial Narrow" panose="020B0606020202030204" pitchFamily="34" charset="0"/>
                      </a:endParaRPr>
                    </a:p>
                  </a:txBody>
                  <a:tcPr marL="9525" marR="85725" marT="9525" marB="0"/>
                </a:tc>
                <a:tc>
                  <a:txBody>
                    <a:bodyPr/>
                    <a:lstStyle/>
                    <a:p>
                      <a:pPr algn="l" fontAlgn="t"/>
                      <a:r>
                        <a:rPr lang="en-US" sz="2000" u="none" strike="noStrike" dirty="0">
                          <a:effectLst/>
                        </a:rPr>
                        <a:t>Report regarding any major incident and arrest including vitiation of poll</a:t>
                      </a:r>
                      <a:endParaRPr lang="en-US" sz="2000" b="0" i="0" u="none" strike="noStrike" dirty="0">
                        <a:solidFill>
                          <a:srgbClr val="000000"/>
                        </a:solidFill>
                        <a:effectLst/>
                        <a:latin typeface="Arial Narrow" panose="020B0606020202030204" pitchFamily="34" charset="0"/>
                      </a:endParaRPr>
                    </a:p>
                  </a:txBody>
                  <a:tcPr marL="85725" marR="9525" marT="9525" marB="0"/>
                </a:tc>
                <a:tc>
                  <a:txBody>
                    <a:bodyPr/>
                    <a:lstStyle/>
                    <a:p>
                      <a:pPr algn="l" fontAlgn="t"/>
                      <a:r>
                        <a:rPr lang="en-US" sz="2000" u="none" strike="noStrike" dirty="0">
                          <a:effectLst/>
                        </a:rPr>
                        <a:t>Hourly report from 0800 </a:t>
                      </a:r>
                      <a:r>
                        <a:rPr lang="en-US" sz="2000" u="none" strike="noStrike" dirty="0" err="1">
                          <a:effectLst/>
                        </a:rPr>
                        <a:t>Hrs</a:t>
                      </a:r>
                      <a:endParaRPr lang="en-US" sz="2000" b="0" i="0" u="none" strike="noStrike" dirty="0">
                        <a:solidFill>
                          <a:srgbClr val="000000"/>
                        </a:solidFill>
                        <a:effectLst/>
                        <a:latin typeface="Arial Narrow" panose="020B0606020202030204" pitchFamily="34" charset="0"/>
                      </a:endParaRPr>
                    </a:p>
                  </a:txBody>
                  <a:tcPr marL="85725" marR="9525" marT="9525" marB="0"/>
                </a:tc>
                <a:tc>
                  <a:txBody>
                    <a:bodyPr/>
                    <a:lstStyle/>
                    <a:p>
                      <a:pPr algn="ctr" fontAlgn="t"/>
                      <a:r>
                        <a:rPr lang="en-US" sz="2000" u="none" strike="noStrike">
                          <a:effectLst/>
                        </a:rPr>
                        <a:t>SMS / WhatsApp </a:t>
                      </a:r>
                      <a:endParaRPr lang="en-US" sz="20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US" sz="2000" u="none" strike="noStrike" kern="1200">
                          <a:solidFill>
                            <a:schemeClr val="dk1"/>
                          </a:solidFill>
                          <a:effectLst/>
                          <a:latin typeface="+mn-lt"/>
                          <a:ea typeface="+mn-ea"/>
                          <a:cs typeface="+mn-cs"/>
                        </a:rPr>
                        <a:t>_</a:t>
                      </a:r>
                    </a:p>
                  </a:txBody>
                  <a:tcPr marL="9525" marR="9525" marT="9525" marB="0"/>
                </a:tc>
                <a:tc>
                  <a:txBody>
                    <a:bodyPr/>
                    <a:lstStyle/>
                    <a:p>
                      <a:pPr algn="ctr" fontAlgn="t"/>
                      <a:r>
                        <a:rPr lang="en-US" sz="2000" u="none" strike="noStrike" kern="1200">
                          <a:solidFill>
                            <a:schemeClr val="dk1"/>
                          </a:solidFill>
                          <a:effectLst/>
                          <a:latin typeface="+mn-lt"/>
                          <a:ea typeface="+mn-ea"/>
                          <a:cs typeface="+mn-cs"/>
                        </a:rPr>
                        <a:t>_</a:t>
                      </a:r>
                    </a:p>
                  </a:txBody>
                  <a:tcPr marL="9525" marR="9525" marT="9525" marB="0"/>
                </a:tc>
                <a:extLst>
                  <a:ext uri="{0D108BD9-81ED-4DB2-BD59-A6C34878D82A}">
                    <a16:rowId xmlns:a16="http://schemas.microsoft.com/office/drawing/2014/main" xmlns="" val="4072397324"/>
                  </a:ext>
                </a:extLst>
              </a:tr>
              <a:tr h="1751310">
                <a:tc rowSpan="2">
                  <a:txBody>
                    <a:bodyPr/>
                    <a:lstStyle/>
                    <a:p>
                      <a:pPr algn="ctr" fontAlgn="t"/>
                      <a:r>
                        <a:rPr lang="en-US" sz="2000" u="none" strike="noStrike" dirty="0">
                          <a:effectLst/>
                        </a:rPr>
                        <a:t>8</a:t>
                      </a:r>
                      <a:endParaRPr lang="en-US" sz="2000" b="0" i="0" u="none" strike="noStrike" dirty="0">
                        <a:solidFill>
                          <a:srgbClr val="000000"/>
                        </a:solidFill>
                        <a:effectLst/>
                        <a:latin typeface="Arial Narrow" panose="020B0606020202030204" pitchFamily="34" charset="0"/>
                      </a:endParaRPr>
                    </a:p>
                  </a:txBody>
                  <a:tcPr marL="9525" marR="85725" marT="9525" marB="0"/>
                </a:tc>
                <a:tc rowSpan="2">
                  <a:txBody>
                    <a:bodyPr/>
                    <a:lstStyle/>
                    <a:p>
                      <a:pPr algn="l" fontAlgn="t"/>
                      <a:r>
                        <a:rPr lang="en-US" sz="2000" u="none" strike="noStrike">
                          <a:effectLst/>
                        </a:rPr>
                        <a:t>Total no of EVMs-VVPATs replaced at Polling Station after commencement of Poll</a:t>
                      </a:r>
                      <a:endParaRPr lang="en-US" sz="2000" b="0" i="0" u="none" strike="noStrike">
                        <a:solidFill>
                          <a:srgbClr val="000000"/>
                        </a:solidFill>
                        <a:effectLst/>
                        <a:latin typeface="Arial Narrow" panose="020B0606020202030204" pitchFamily="34" charset="0"/>
                      </a:endParaRPr>
                    </a:p>
                  </a:txBody>
                  <a:tcPr marL="85725" marR="9525" marT="9525" marB="0"/>
                </a:tc>
                <a:tc>
                  <a:txBody>
                    <a:bodyPr/>
                    <a:lstStyle/>
                    <a:p>
                      <a:pPr algn="l" fontAlgn="t"/>
                      <a:r>
                        <a:rPr lang="en-US" sz="2000" u="none" strike="noStrike" dirty="0">
                          <a:effectLst/>
                        </a:rPr>
                        <a:t>Hourly report from 0700 </a:t>
                      </a:r>
                      <a:r>
                        <a:rPr lang="en-US" sz="2000" u="none" strike="noStrike" dirty="0" err="1">
                          <a:effectLst/>
                        </a:rPr>
                        <a:t>Hrs</a:t>
                      </a:r>
                      <a:r>
                        <a:rPr lang="en-US" sz="2000" u="none" strike="noStrike" dirty="0">
                          <a:effectLst/>
                        </a:rPr>
                        <a:t> till close of poll</a:t>
                      </a:r>
                      <a:endParaRPr lang="en-US" sz="2000" b="0" i="0" u="none" strike="noStrike" dirty="0">
                        <a:solidFill>
                          <a:srgbClr val="000000"/>
                        </a:solidFill>
                        <a:effectLst/>
                        <a:latin typeface="Arial Narrow" panose="020B0606020202030204" pitchFamily="34" charset="0"/>
                      </a:endParaRPr>
                    </a:p>
                  </a:txBody>
                  <a:tcPr marL="85725" marR="9525" marT="9525" marB="0"/>
                </a:tc>
                <a:tc>
                  <a:txBody>
                    <a:bodyPr/>
                    <a:lstStyle/>
                    <a:p>
                      <a:pPr algn="ctr" fontAlgn="t"/>
                      <a:r>
                        <a:rPr lang="en-US" sz="2000" u="none" strike="noStrike" dirty="0">
                          <a:effectLst/>
                        </a:rPr>
                        <a:t>SMS/ WhatsApp/ E-mail</a:t>
                      </a:r>
                      <a:endParaRPr lang="en-US" sz="20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t"/>
                      <a:r>
                        <a:rPr lang="en-US" sz="2000" u="none" strike="noStrike" kern="1200" dirty="0">
                          <a:solidFill>
                            <a:schemeClr val="dk1"/>
                          </a:solidFill>
                          <a:effectLst/>
                          <a:latin typeface="+mn-lt"/>
                          <a:ea typeface="+mn-ea"/>
                          <a:cs typeface="+mn-cs"/>
                        </a:rPr>
                        <a:t>_</a:t>
                      </a:r>
                    </a:p>
                  </a:txBody>
                  <a:tcPr marL="9525" marR="9525" marT="9525" marB="0"/>
                </a:tc>
                <a:tc>
                  <a:txBody>
                    <a:bodyPr/>
                    <a:lstStyle/>
                    <a:p>
                      <a:pPr algn="ctr" fontAlgn="t"/>
                      <a:r>
                        <a:rPr lang="en-US" sz="2000" u="none" strike="noStrike" kern="1200" dirty="0">
                          <a:solidFill>
                            <a:schemeClr val="dk1"/>
                          </a:solidFill>
                          <a:effectLst/>
                          <a:latin typeface="+mn-lt"/>
                          <a:ea typeface="+mn-ea"/>
                          <a:cs typeface="+mn-cs"/>
                        </a:rPr>
                        <a:t>_</a:t>
                      </a:r>
                    </a:p>
                  </a:txBody>
                  <a:tcPr marL="9525" marR="9525" marT="9525" marB="0"/>
                </a:tc>
                <a:extLst>
                  <a:ext uri="{0D108BD9-81ED-4DB2-BD59-A6C34878D82A}">
                    <a16:rowId xmlns:a16="http://schemas.microsoft.com/office/drawing/2014/main" xmlns="" val="1334176964"/>
                  </a:ext>
                </a:extLst>
              </a:tr>
              <a:tr h="1479262">
                <a:tc vMerge="1">
                  <a:txBody>
                    <a:bodyPr/>
                    <a:lstStyle/>
                    <a:p>
                      <a:endParaRPr lang="en-US"/>
                    </a:p>
                  </a:txBody>
                  <a:tcPr/>
                </a:tc>
                <a:tc vMerge="1">
                  <a:txBody>
                    <a:bodyPr/>
                    <a:lstStyle/>
                    <a:p>
                      <a:endParaRPr lang="en-US"/>
                    </a:p>
                  </a:txBody>
                  <a:tcPr/>
                </a:tc>
                <a:tc>
                  <a:txBody>
                    <a:bodyPr/>
                    <a:lstStyle/>
                    <a:p>
                      <a:pPr algn="l" fontAlgn="t"/>
                      <a:r>
                        <a:rPr lang="en-US" sz="2000" u="none" strike="noStrike" kern="1200" dirty="0">
                          <a:solidFill>
                            <a:schemeClr val="dk1"/>
                          </a:solidFill>
                          <a:effectLst/>
                          <a:latin typeface="+mn-lt"/>
                          <a:ea typeface="+mn-ea"/>
                          <a:cs typeface="+mn-cs"/>
                        </a:rPr>
                        <a:t>Final Report at 1630 </a:t>
                      </a:r>
                      <a:r>
                        <a:rPr lang="en-US" sz="2000" u="none" strike="noStrike" kern="1200" dirty="0" err="1">
                          <a:solidFill>
                            <a:schemeClr val="dk1"/>
                          </a:solidFill>
                          <a:effectLst/>
                          <a:latin typeface="+mn-lt"/>
                          <a:ea typeface="+mn-ea"/>
                          <a:cs typeface="+mn-cs"/>
                        </a:rPr>
                        <a:t>Hrs</a:t>
                      </a:r>
                      <a:r>
                        <a:rPr lang="en-US" sz="2000" u="none" strike="noStrike" kern="1200" dirty="0">
                          <a:solidFill>
                            <a:schemeClr val="dk1"/>
                          </a:solidFill>
                          <a:effectLst/>
                          <a:latin typeface="+mn-lt"/>
                          <a:ea typeface="+mn-ea"/>
                          <a:cs typeface="+mn-cs"/>
                        </a:rPr>
                        <a:t> </a:t>
                      </a:r>
                    </a:p>
                  </a:txBody>
                  <a:tcPr marL="85725" marR="9525" marT="9525" marB="0"/>
                </a:tc>
                <a:tc>
                  <a:txBody>
                    <a:bodyPr/>
                    <a:lstStyle/>
                    <a:p>
                      <a:pPr algn="ctr" fontAlgn="t"/>
                      <a:r>
                        <a:rPr lang="en-US" sz="2000" u="none" strike="noStrike" kern="1200" dirty="0">
                          <a:solidFill>
                            <a:schemeClr val="dk1"/>
                          </a:solidFill>
                          <a:effectLst/>
                          <a:latin typeface="+mn-lt"/>
                          <a:ea typeface="+mn-ea"/>
                          <a:cs typeface="+mn-cs"/>
                        </a:rPr>
                        <a:t>email</a:t>
                      </a:r>
                    </a:p>
                  </a:txBody>
                  <a:tcPr marL="9525" marR="9525" marT="9525" marB="0"/>
                </a:tc>
                <a:tc>
                  <a:txBody>
                    <a:bodyPr/>
                    <a:lstStyle/>
                    <a:p>
                      <a:pPr algn="ctr" fontAlgn="t"/>
                      <a:r>
                        <a:rPr lang="en-US" sz="2000" u="none" strike="noStrike" kern="1200" dirty="0">
                          <a:solidFill>
                            <a:schemeClr val="dk1"/>
                          </a:solidFill>
                          <a:effectLst/>
                          <a:latin typeface="+mn-lt"/>
                          <a:ea typeface="+mn-ea"/>
                          <a:cs typeface="+mn-cs"/>
                        </a:rPr>
                        <a:t>_</a:t>
                      </a:r>
                    </a:p>
                  </a:txBody>
                  <a:tcPr marL="9525" marR="9525" marT="9525" marB="0"/>
                </a:tc>
                <a:tc>
                  <a:txBody>
                    <a:bodyPr/>
                    <a:lstStyle/>
                    <a:p>
                      <a:pPr algn="ctr" fontAlgn="t"/>
                      <a:r>
                        <a:rPr lang="en-US" sz="2000" u="none" strike="noStrike" kern="1200" dirty="0">
                          <a:solidFill>
                            <a:schemeClr val="dk1"/>
                          </a:solidFill>
                          <a:effectLst/>
                          <a:latin typeface="+mn-lt"/>
                          <a:ea typeface="+mn-ea"/>
                          <a:cs typeface="+mn-cs"/>
                        </a:rPr>
                        <a:t>_</a:t>
                      </a:r>
                    </a:p>
                  </a:txBody>
                  <a:tcPr marL="9525" marR="9525" marT="9525" marB="0"/>
                </a:tc>
                <a:extLst>
                  <a:ext uri="{0D108BD9-81ED-4DB2-BD59-A6C34878D82A}">
                    <a16:rowId xmlns:a16="http://schemas.microsoft.com/office/drawing/2014/main" xmlns="" val="2735826793"/>
                  </a:ext>
                </a:extLst>
              </a:tr>
            </a:tbl>
          </a:graphicData>
        </a:graphic>
      </p:graphicFrame>
    </p:spTree>
    <p:extLst>
      <p:ext uri="{BB962C8B-B14F-4D97-AF65-F5344CB8AC3E}">
        <p14:creationId xmlns:p14="http://schemas.microsoft.com/office/powerpoint/2010/main" val="13922262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36386403"/>
              </p:ext>
            </p:extLst>
          </p:nvPr>
        </p:nvGraphicFramePr>
        <p:xfrm>
          <a:off x="457200" y="287383"/>
          <a:ext cx="11351624" cy="5783130"/>
        </p:xfrm>
        <a:graphic>
          <a:graphicData uri="http://schemas.openxmlformats.org/drawingml/2006/table">
            <a:tbl>
              <a:tblPr>
                <a:tableStyleId>{5C22544A-7EE6-4342-B048-85BDC9FD1C3A}</a:tableStyleId>
              </a:tblPr>
              <a:tblGrid>
                <a:gridCol w="718457">
                  <a:extLst>
                    <a:ext uri="{9D8B030D-6E8A-4147-A177-3AD203B41FA5}">
                      <a16:colId xmlns:a16="http://schemas.microsoft.com/office/drawing/2014/main" xmlns="" val="3619860052"/>
                    </a:ext>
                  </a:extLst>
                </a:gridCol>
                <a:gridCol w="3500577">
                  <a:extLst>
                    <a:ext uri="{9D8B030D-6E8A-4147-A177-3AD203B41FA5}">
                      <a16:colId xmlns:a16="http://schemas.microsoft.com/office/drawing/2014/main" xmlns="" val="3439265647"/>
                    </a:ext>
                  </a:extLst>
                </a:gridCol>
                <a:gridCol w="1854474">
                  <a:extLst>
                    <a:ext uri="{9D8B030D-6E8A-4147-A177-3AD203B41FA5}">
                      <a16:colId xmlns:a16="http://schemas.microsoft.com/office/drawing/2014/main" xmlns="" val="742085898"/>
                    </a:ext>
                  </a:extLst>
                </a:gridCol>
                <a:gridCol w="1280881">
                  <a:extLst>
                    <a:ext uri="{9D8B030D-6E8A-4147-A177-3AD203B41FA5}">
                      <a16:colId xmlns:a16="http://schemas.microsoft.com/office/drawing/2014/main" xmlns="" val="953285450"/>
                    </a:ext>
                  </a:extLst>
                </a:gridCol>
                <a:gridCol w="1883395">
                  <a:extLst>
                    <a:ext uri="{9D8B030D-6E8A-4147-A177-3AD203B41FA5}">
                      <a16:colId xmlns:a16="http://schemas.microsoft.com/office/drawing/2014/main" xmlns="" val="3716273319"/>
                    </a:ext>
                  </a:extLst>
                </a:gridCol>
                <a:gridCol w="2113840">
                  <a:extLst>
                    <a:ext uri="{9D8B030D-6E8A-4147-A177-3AD203B41FA5}">
                      <a16:colId xmlns:a16="http://schemas.microsoft.com/office/drawing/2014/main" xmlns="" val="3694411234"/>
                    </a:ext>
                  </a:extLst>
                </a:gridCol>
              </a:tblGrid>
              <a:tr h="713715">
                <a:tc>
                  <a:txBody>
                    <a:bodyPr/>
                    <a:lstStyle/>
                    <a:p>
                      <a:pPr algn="ctr" fontAlgn="ctr"/>
                      <a:r>
                        <a:rPr lang="en-US" sz="2000" u="none" strike="noStrike" dirty="0">
                          <a:effectLst/>
                        </a:rPr>
                        <a:t>Sl.</a:t>
                      </a:r>
                      <a:endParaRPr lang="en-US" sz="2000" b="1" i="0" u="none" strike="noStrike" dirty="0">
                        <a:solidFill>
                          <a:srgbClr val="000000"/>
                        </a:solidFill>
                        <a:effectLst/>
                        <a:latin typeface="Arial Narrow" panose="020B0606020202030204" pitchFamily="34" charset="0"/>
                      </a:endParaRPr>
                    </a:p>
                  </a:txBody>
                  <a:tcPr marL="8826" marR="8826" marT="8826" marB="0" anchor="ctr">
                    <a:solidFill>
                      <a:schemeClr val="accent5">
                        <a:lumMod val="60000"/>
                        <a:lumOff val="40000"/>
                      </a:schemeClr>
                    </a:solidFill>
                  </a:tcPr>
                </a:tc>
                <a:tc>
                  <a:txBody>
                    <a:bodyPr/>
                    <a:lstStyle/>
                    <a:p>
                      <a:pPr algn="ctr" fontAlgn="ctr"/>
                      <a:r>
                        <a:rPr lang="en-US" sz="2000" u="none" strike="noStrike" dirty="0">
                          <a:effectLst/>
                        </a:rPr>
                        <a:t>Subject</a:t>
                      </a:r>
                      <a:endParaRPr lang="en-US" sz="2000" b="1" i="0" u="none" strike="noStrike" dirty="0">
                        <a:solidFill>
                          <a:srgbClr val="000000"/>
                        </a:solidFill>
                        <a:effectLst/>
                        <a:latin typeface="Arial Narrow" panose="020B0606020202030204" pitchFamily="34" charset="0"/>
                      </a:endParaRPr>
                    </a:p>
                  </a:txBody>
                  <a:tcPr marL="8826" marR="8826" marT="8826" marB="0" anchor="ctr">
                    <a:solidFill>
                      <a:schemeClr val="accent5">
                        <a:lumMod val="60000"/>
                        <a:lumOff val="40000"/>
                      </a:schemeClr>
                    </a:solidFill>
                  </a:tcPr>
                </a:tc>
                <a:tc>
                  <a:txBody>
                    <a:bodyPr/>
                    <a:lstStyle/>
                    <a:p>
                      <a:pPr algn="ctr" fontAlgn="ctr"/>
                      <a:r>
                        <a:rPr lang="en-US" sz="2000" u="none" strike="noStrike" dirty="0">
                          <a:effectLst/>
                        </a:rPr>
                        <a:t>Reporting Time</a:t>
                      </a:r>
                      <a:endParaRPr lang="en-US" sz="2000" b="1" i="0" u="none" strike="noStrike" dirty="0">
                        <a:solidFill>
                          <a:srgbClr val="000000"/>
                        </a:solidFill>
                        <a:effectLst/>
                        <a:latin typeface="Arial Narrow" panose="020B0606020202030204" pitchFamily="34" charset="0"/>
                      </a:endParaRPr>
                    </a:p>
                  </a:txBody>
                  <a:tcPr marL="8826" marR="8826" marT="8826" marB="0" anchor="ctr">
                    <a:solidFill>
                      <a:schemeClr val="accent5">
                        <a:lumMod val="60000"/>
                        <a:lumOff val="40000"/>
                      </a:schemeClr>
                    </a:solidFill>
                  </a:tcPr>
                </a:tc>
                <a:tc>
                  <a:txBody>
                    <a:bodyPr/>
                    <a:lstStyle/>
                    <a:p>
                      <a:pPr algn="ctr" fontAlgn="ctr"/>
                      <a:r>
                        <a:rPr lang="en-US" sz="2000" u="none" strike="noStrike" dirty="0">
                          <a:effectLst/>
                        </a:rPr>
                        <a:t>Form of reporting</a:t>
                      </a:r>
                      <a:endParaRPr lang="en-US" sz="2000" b="1" i="0" u="none" strike="noStrike" dirty="0">
                        <a:solidFill>
                          <a:srgbClr val="000000"/>
                        </a:solidFill>
                        <a:effectLst/>
                        <a:latin typeface="Arial Narrow" panose="020B0606020202030204" pitchFamily="34" charset="0"/>
                      </a:endParaRPr>
                    </a:p>
                  </a:txBody>
                  <a:tcPr marL="8826" marR="8826" marT="8826" marB="0" anchor="ctr">
                    <a:solidFill>
                      <a:schemeClr val="accent5">
                        <a:lumMod val="60000"/>
                        <a:lumOff val="40000"/>
                      </a:schemeClr>
                    </a:solidFill>
                  </a:tcPr>
                </a:tc>
                <a:tc>
                  <a:txBody>
                    <a:bodyPr/>
                    <a:lstStyle/>
                    <a:p>
                      <a:pPr algn="ctr" fontAlgn="ctr"/>
                      <a:r>
                        <a:rPr lang="en-US" sz="2000" u="none" strike="noStrike" dirty="0">
                          <a:effectLst/>
                        </a:rPr>
                        <a:t>Syntax for SMS</a:t>
                      </a:r>
                      <a:endParaRPr lang="en-US" sz="2000" b="1" i="0" u="none" strike="noStrike" dirty="0">
                        <a:solidFill>
                          <a:srgbClr val="000000"/>
                        </a:solidFill>
                        <a:effectLst/>
                        <a:latin typeface="Arial Narrow" panose="020B0606020202030204" pitchFamily="34" charset="0"/>
                      </a:endParaRPr>
                    </a:p>
                  </a:txBody>
                  <a:tcPr marL="8826" marR="8826" marT="8826" marB="0" anchor="ctr">
                    <a:solidFill>
                      <a:schemeClr val="accent5">
                        <a:lumMod val="60000"/>
                        <a:lumOff val="40000"/>
                      </a:schemeClr>
                    </a:solidFill>
                  </a:tcPr>
                </a:tc>
                <a:tc>
                  <a:txBody>
                    <a:bodyPr/>
                    <a:lstStyle/>
                    <a:p>
                      <a:pPr algn="ctr" fontAlgn="ctr"/>
                      <a:r>
                        <a:rPr lang="en-US" sz="2000" u="none" strike="noStrike" dirty="0">
                          <a:effectLst/>
                        </a:rPr>
                        <a:t>Remarks</a:t>
                      </a:r>
                      <a:endParaRPr lang="en-US" sz="2000" b="1" i="0" u="none" strike="noStrike" dirty="0">
                        <a:solidFill>
                          <a:srgbClr val="000000"/>
                        </a:solidFill>
                        <a:effectLst/>
                        <a:latin typeface="Arial Narrow" panose="020B0606020202030204" pitchFamily="34" charset="0"/>
                      </a:endParaRPr>
                    </a:p>
                  </a:txBody>
                  <a:tcPr marL="8826" marR="8826" marT="8826" marB="0" anchor="ctr">
                    <a:solidFill>
                      <a:schemeClr val="accent5">
                        <a:lumMod val="60000"/>
                        <a:lumOff val="40000"/>
                      </a:schemeClr>
                    </a:solidFill>
                  </a:tcPr>
                </a:tc>
                <a:extLst>
                  <a:ext uri="{0D108BD9-81ED-4DB2-BD59-A6C34878D82A}">
                    <a16:rowId xmlns:a16="http://schemas.microsoft.com/office/drawing/2014/main" xmlns="" val="634054387"/>
                  </a:ext>
                </a:extLst>
              </a:tr>
              <a:tr h="735757">
                <a:tc rowSpan="2">
                  <a:txBody>
                    <a:bodyPr/>
                    <a:lstStyle/>
                    <a:p>
                      <a:pPr algn="ctr" fontAlgn="t"/>
                      <a:r>
                        <a:rPr lang="en-US" sz="1800" u="none" strike="noStrike" dirty="0">
                          <a:effectLst/>
                        </a:rPr>
                        <a:t>9</a:t>
                      </a:r>
                      <a:endParaRPr lang="en-US" sz="1800" b="0" i="0" u="none" strike="noStrike" dirty="0">
                        <a:solidFill>
                          <a:srgbClr val="000000"/>
                        </a:solidFill>
                        <a:effectLst/>
                        <a:latin typeface="Arial Narrow" panose="020B0606020202030204" pitchFamily="34" charset="0"/>
                      </a:endParaRPr>
                    </a:p>
                  </a:txBody>
                  <a:tcPr marL="8826" marR="79436" marT="8826" marB="0"/>
                </a:tc>
                <a:tc rowSpan="2">
                  <a:txBody>
                    <a:bodyPr/>
                    <a:lstStyle/>
                    <a:p>
                      <a:pPr algn="l" fontAlgn="t"/>
                      <a:r>
                        <a:rPr lang="en-US" sz="2000" u="none" strike="noStrike" kern="1200" dirty="0">
                          <a:solidFill>
                            <a:schemeClr val="dk1"/>
                          </a:solidFill>
                          <a:effectLst/>
                          <a:latin typeface="+mn-lt"/>
                          <a:ea typeface="+mn-ea"/>
                          <a:cs typeface="+mn-cs"/>
                        </a:rPr>
                        <a:t> ROs' reports in Annexure--41</a:t>
                      </a:r>
                    </a:p>
                  </a:txBody>
                  <a:tcPr marL="79436" marR="8826" marT="8826" marB="0"/>
                </a:tc>
                <a:tc>
                  <a:txBody>
                    <a:bodyPr/>
                    <a:lstStyle/>
                    <a:p>
                      <a:pPr algn="l" fontAlgn="t"/>
                      <a:r>
                        <a:rPr lang="en-US" sz="2000" u="none" strike="noStrike" kern="1200" dirty="0">
                          <a:solidFill>
                            <a:schemeClr val="dk1"/>
                          </a:solidFill>
                          <a:effectLst/>
                          <a:latin typeface="+mn-lt"/>
                          <a:ea typeface="+mn-ea"/>
                          <a:cs typeface="+mn-cs"/>
                        </a:rPr>
                        <a:t>1st Report at 1300 </a:t>
                      </a:r>
                      <a:r>
                        <a:rPr lang="en-US" sz="2000" u="none" strike="noStrike" kern="1200" dirty="0" err="1">
                          <a:solidFill>
                            <a:schemeClr val="dk1"/>
                          </a:solidFill>
                          <a:effectLst/>
                          <a:latin typeface="+mn-lt"/>
                          <a:ea typeface="+mn-ea"/>
                          <a:cs typeface="+mn-cs"/>
                        </a:rPr>
                        <a:t>Hrs</a:t>
                      </a:r>
                      <a:r>
                        <a:rPr lang="en-US" sz="2000" u="none" strike="noStrike" kern="1200" dirty="0">
                          <a:solidFill>
                            <a:schemeClr val="dk1"/>
                          </a:solidFill>
                          <a:effectLst/>
                          <a:latin typeface="+mn-lt"/>
                          <a:ea typeface="+mn-ea"/>
                          <a:cs typeface="+mn-cs"/>
                        </a:rPr>
                        <a:t> </a:t>
                      </a:r>
                    </a:p>
                  </a:txBody>
                  <a:tcPr marL="79436" marR="8826" marT="8826" marB="0"/>
                </a:tc>
                <a:tc>
                  <a:txBody>
                    <a:bodyPr/>
                    <a:lstStyle/>
                    <a:p>
                      <a:pPr algn="ctr" fontAlgn="t"/>
                      <a:r>
                        <a:rPr lang="en-US" sz="2000" u="none" strike="noStrike" kern="1200">
                          <a:solidFill>
                            <a:schemeClr val="dk1"/>
                          </a:solidFill>
                          <a:effectLst/>
                          <a:latin typeface="+mn-lt"/>
                          <a:ea typeface="+mn-ea"/>
                          <a:cs typeface="+mn-cs"/>
                        </a:rPr>
                        <a:t>email</a:t>
                      </a:r>
                    </a:p>
                  </a:txBody>
                  <a:tcPr marL="8826" marR="8826" marT="8826" marB="0"/>
                </a:tc>
                <a:tc>
                  <a:txBody>
                    <a:bodyPr/>
                    <a:lstStyle/>
                    <a:p>
                      <a:pPr algn="ctr" fontAlgn="t"/>
                      <a:r>
                        <a:rPr lang="en-US" sz="2000" u="none" strike="noStrike" kern="1200">
                          <a:solidFill>
                            <a:schemeClr val="dk1"/>
                          </a:solidFill>
                          <a:effectLst/>
                          <a:latin typeface="+mn-lt"/>
                          <a:ea typeface="+mn-ea"/>
                          <a:cs typeface="+mn-cs"/>
                        </a:rPr>
                        <a:t>_</a:t>
                      </a:r>
                    </a:p>
                  </a:txBody>
                  <a:tcPr marL="8826" marR="8826" marT="8826" marB="0"/>
                </a:tc>
                <a:tc>
                  <a:txBody>
                    <a:bodyPr/>
                    <a:lstStyle/>
                    <a:p>
                      <a:pPr algn="ctr" fontAlgn="t"/>
                      <a:r>
                        <a:rPr lang="en-US" sz="2000" u="none" strike="noStrike" kern="1200">
                          <a:solidFill>
                            <a:schemeClr val="dk1"/>
                          </a:solidFill>
                          <a:effectLst/>
                          <a:latin typeface="+mn-lt"/>
                          <a:ea typeface="+mn-ea"/>
                          <a:cs typeface="+mn-cs"/>
                        </a:rPr>
                        <a:t>_</a:t>
                      </a:r>
                    </a:p>
                  </a:txBody>
                  <a:tcPr marL="8826" marR="8826" marT="8826" marB="0"/>
                </a:tc>
                <a:extLst>
                  <a:ext uri="{0D108BD9-81ED-4DB2-BD59-A6C34878D82A}">
                    <a16:rowId xmlns:a16="http://schemas.microsoft.com/office/drawing/2014/main" xmlns="" val="2393566936"/>
                  </a:ext>
                </a:extLst>
              </a:tr>
              <a:tr h="692331">
                <a:tc vMerge="1">
                  <a:txBody>
                    <a:bodyPr/>
                    <a:lstStyle/>
                    <a:p>
                      <a:endParaRPr lang="en-US"/>
                    </a:p>
                  </a:txBody>
                  <a:tcPr/>
                </a:tc>
                <a:tc vMerge="1">
                  <a:txBody>
                    <a:bodyPr/>
                    <a:lstStyle/>
                    <a:p>
                      <a:endParaRPr lang="en-US"/>
                    </a:p>
                  </a:txBody>
                  <a:tcPr/>
                </a:tc>
                <a:tc>
                  <a:txBody>
                    <a:bodyPr/>
                    <a:lstStyle/>
                    <a:p>
                      <a:pPr algn="l" fontAlgn="t"/>
                      <a:r>
                        <a:rPr lang="en-US" sz="2000" u="none" strike="noStrike" kern="1200" dirty="0">
                          <a:solidFill>
                            <a:schemeClr val="dk1"/>
                          </a:solidFill>
                          <a:effectLst/>
                          <a:latin typeface="+mn-lt"/>
                          <a:ea typeface="+mn-ea"/>
                          <a:cs typeface="+mn-cs"/>
                        </a:rPr>
                        <a:t>2nd Report at 1900 </a:t>
                      </a:r>
                      <a:r>
                        <a:rPr lang="en-US" sz="2000" u="none" strike="noStrike" kern="1200" dirty="0" err="1">
                          <a:solidFill>
                            <a:schemeClr val="dk1"/>
                          </a:solidFill>
                          <a:effectLst/>
                          <a:latin typeface="+mn-lt"/>
                          <a:ea typeface="+mn-ea"/>
                          <a:cs typeface="+mn-cs"/>
                        </a:rPr>
                        <a:t>Hrs</a:t>
                      </a:r>
                      <a:r>
                        <a:rPr lang="en-US" sz="2000" u="none" strike="noStrike" kern="1200" dirty="0">
                          <a:solidFill>
                            <a:schemeClr val="dk1"/>
                          </a:solidFill>
                          <a:effectLst/>
                          <a:latin typeface="+mn-lt"/>
                          <a:ea typeface="+mn-ea"/>
                          <a:cs typeface="+mn-cs"/>
                        </a:rPr>
                        <a:t> </a:t>
                      </a:r>
                    </a:p>
                  </a:txBody>
                  <a:tcPr marL="79436" marR="8826" marT="8826" marB="0"/>
                </a:tc>
                <a:tc>
                  <a:txBody>
                    <a:bodyPr/>
                    <a:lstStyle/>
                    <a:p>
                      <a:pPr algn="ctr" fontAlgn="t"/>
                      <a:r>
                        <a:rPr lang="en-US" sz="2000" u="none" strike="noStrike" kern="1200">
                          <a:solidFill>
                            <a:schemeClr val="dk1"/>
                          </a:solidFill>
                          <a:effectLst/>
                          <a:latin typeface="+mn-lt"/>
                          <a:ea typeface="+mn-ea"/>
                          <a:cs typeface="+mn-cs"/>
                        </a:rPr>
                        <a:t>email</a:t>
                      </a:r>
                    </a:p>
                  </a:txBody>
                  <a:tcPr marL="8826" marR="8826" marT="8826" marB="0"/>
                </a:tc>
                <a:tc>
                  <a:txBody>
                    <a:bodyPr/>
                    <a:lstStyle/>
                    <a:p>
                      <a:pPr algn="ctr" fontAlgn="t"/>
                      <a:r>
                        <a:rPr lang="en-US" sz="2000" u="none" strike="noStrike" kern="1200">
                          <a:solidFill>
                            <a:schemeClr val="dk1"/>
                          </a:solidFill>
                          <a:effectLst/>
                          <a:latin typeface="+mn-lt"/>
                          <a:ea typeface="+mn-ea"/>
                          <a:cs typeface="+mn-cs"/>
                        </a:rPr>
                        <a:t>_</a:t>
                      </a:r>
                    </a:p>
                  </a:txBody>
                  <a:tcPr marL="8826" marR="8826" marT="8826" marB="0"/>
                </a:tc>
                <a:tc>
                  <a:txBody>
                    <a:bodyPr/>
                    <a:lstStyle/>
                    <a:p>
                      <a:pPr algn="ctr" fontAlgn="t"/>
                      <a:r>
                        <a:rPr lang="en-US" sz="2000" u="none" strike="noStrike" kern="1200">
                          <a:solidFill>
                            <a:schemeClr val="dk1"/>
                          </a:solidFill>
                          <a:effectLst/>
                          <a:latin typeface="+mn-lt"/>
                          <a:ea typeface="+mn-ea"/>
                          <a:cs typeface="+mn-cs"/>
                        </a:rPr>
                        <a:t>_</a:t>
                      </a:r>
                    </a:p>
                  </a:txBody>
                  <a:tcPr marL="8826" marR="8826" marT="8826" marB="0"/>
                </a:tc>
                <a:extLst>
                  <a:ext uri="{0D108BD9-81ED-4DB2-BD59-A6C34878D82A}">
                    <a16:rowId xmlns:a16="http://schemas.microsoft.com/office/drawing/2014/main" xmlns="" val="3930073528"/>
                  </a:ext>
                </a:extLst>
              </a:tr>
              <a:tr h="914400">
                <a:tc>
                  <a:txBody>
                    <a:bodyPr/>
                    <a:lstStyle/>
                    <a:p>
                      <a:pPr algn="ctr" fontAlgn="t"/>
                      <a:r>
                        <a:rPr lang="en-US" sz="1800" u="none" strike="noStrike" dirty="0">
                          <a:effectLst/>
                        </a:rPr>
                        <a:t>10</a:t>
                      </a:r>
                      <a:endParaRPr lang="en-US" sz="1800" b="0" i="0" u="none" strike="noStrike" dirty="0">
                        <a:solidFill>
                          <a:srgbClr val="000000"/>
                        </a:solidFill>
                        <a:effectLst/>
                        <a:latin typeface="Arial Narrow" panose="020B0606020202030204" pitchFamily="34" charset="0"/>
                      </a:endParaRPr>
                    </a:p>
                  </a:txBody>
                  <a:tcPr marL="8826" marR="79436" marT="8826" marB="0"/>
                </a:tc>
                <a:tc>
                  <a:txBody>
                    <a:bodyPr/>
                    <a:lstStyle/>
                    <a:p>
                      <a:pPr algn="l" fontAlgn="t"/>
                      <a:r>
                        <a:rPr lang="en-US" sz="2000" u="none" strike="noStrike" kern="1200">
                          <a:solidFill>
                            <a:schemeClr val="dk1"/>
                          </a:solidFill>
                          <a:effectLst/>
                          <a:latin typeface="+mn-lt"/>
                          <a:ea typeface="+mn-ea"/>
                          <a:cs typeface="+mn-cs"/>
                        </a:rPr>
                        <a:t>ROs' reports in Annexure--40--A/B/C wherever situation so demands</a:t>
                      </a:r>
                    </a:p>
                  </a:txBody>
                  <a:tcPr marL="79436" marR="8826" marT="8826" marB="0"/>
                </a:tc>
                <a:tc>
                  <a:txBody>
                    <a:bodyPr/>
                    <a:lstStyle/>
                    <a:p>
                      <a:pPr algn="l" fontAlgn="t"/>
                      <a:r>
                        <a:rPr lang="en-US" sz="2000" u="none" strike="noStrike" kern="1200" dirty="0">
                          <a:solidFill>
                            <a:schemeClr val="dk1"/>
                          </a:solidFill>
                          <a:effectLst/>
                          <a:latin typeface="+mn-lt"/>
                          <a:ea typeface="+mn-ea"/>
                          <a:cs typeface="+mn-cs"/>
                        </a:rPr>
                        <a:t>Final Report at 1900 </a:t>
                      </a:r>
                      <a:r>
                        <a:rPr lang="en-US" sz="2000" u="none" strike="noStrike" kern="1200" dirty="0" err="1">
                          <a:solidFill>
                            <a:schemeClr val="dk1"/>
                          </a:solidFill>
                          <a:effectLst/>
                          <a:latin typeface="+mn-lt"/>
                          <a:ea typeface="+mn-ea"/>
                          <a:cs typeface="+mn-cs"/>
                        </a:rPr>
                        <a:t>Hrs</a:t>
                      </a:r>
                      <a:r>
                        <a:rPr lang="en-US" sz="2000" u="none" strike="noStrike" kern="1200" dirty="0">
                          <a:solidFill>
                            <a:schemeClr val="dk1"/>
                          </a:solidFill>
                          <a:effectLst/>
                          <a:latin typeface="+mn-lt"/>
                          <a:ea typeface="+mn-ea"/>
                          <a:cs typeface="+mn-cs"/>
                        </a:rPr>
                        <a:t> </a:t>
                      </a:r>
                    </a:p>
                  </a:txBody>
                  <a:tcPr marL="79436" marR="8826" marT="8826" marB="0"/>
                </a:tc>
                <a:tc>
                  <a:txBody>
                    <a:bodyPr/>
                    <a:lstStyle/>
                    <a:p>
                      <a:pPr algn="ctr" fontAlgn="t"/>
                      <a:r>
                        <a:rPr lang="en-US" sz="2000" u="none" strike="noStrike" kern="1200" dirty="0">
                          <a:solidFill>
                            <a:schemeClr val="dk1"/>
                          </a:solidFill>
                          <a:effectLst/>
                          <a:latin typeface="+mn-lt"/>
                          <a:ea typeface="+mn-ea"/>
                          <a:cs typeface="+mn-cs"/>
                        </a:rPr>
                        <a:t>email</a:t>
                      </a:r>
                    </a:p>
                  </a:txBody>
                  <a:tcPr marL="8826" marR="8826" marT="8826" marB="0"/>
                </a:tc>
                <a:tc>
                  <a:txBody>
                    <a:bodyPr/>
                    <a:lstStyle/>
                    <a:p>
                      <a:pPr algn="ctr" fontAlgn="t"/>
                      <a:r>
                        <a:rPr lang="en-US" sz="2000" u="none" strike="noStrike" kern="1200">
                          <a:solidFill>
                            <a:schemeClr val="dk1"/>
                          </a:solidFill>
                          <a:effectLst/>
                          <a:latin typeface="+mn-lt"/>
                          <a:ea typeface="+mn-ea"/>
                          <a:cs typeface="+mn-cs"/>
                        </a:rPr>
                        <a:t>_</a:t>
                      </a:r>
                    </a:p>
                  </a:txBody>
                  <a:tcPr marL="8826" marR="8826" marT="8826" marB="0"/>
                </a:tc>
                <a:tc>
                  <a:txBody>
                    <a:bodyPr/>
                    <a:lstStyle/>
                    <a:p>
                      <a:pPr algn="ctr" fontAlgn="t"/>
                      <a:r>
                        <a:rPr lang="en-US" sz="2000" u="none" strike="noStrike" kern="1200">
                          <a:solidFill>
                            <a:schemeClr val="dk1"/>
                          </a:solidFill>
                          <a:effectLst/>
                          <a:latin typeface="+mn-lt"/>
                          <a:ea typeface="+mn-ea"/>
                          <a:cs typeface="+mn-cs"/>
                        </a:rPr>
                        <a:t>_</a:t>
                      </a:r>
                    </a:p>
                  </a:txBody>
                  <a:tcPr marL="8826" marR="8826" marT="8826" marB="0"/>
                </a:tc>
                <a:extLst>
                  <a:ext uri="{0D108BD9-81ED-4DB2-BD59-A6C34878D82A}">
                    <a16:rowId xmlns:a16="http://schemas.microsoft.com/office/drawing/2014/main" xmlns="" val="2943185491"/>
                  </a:ext>
                </a:extLst>
              </a:tr>
              <a:tr h="943122">
                <a:tc rowSpan="2">
                  <a:txBody>
                    <a:bodyPr/>
                    <a:lstStyle/>
                    <a:p>
                      <a:pPr algn="ctr" fontAlgn="t"/>
                      <a:r>
                        <a:rPr lang="en-US" sz="1800" u="none" strike="noStrike" dirty="0">
                          <a:effectLst/>
                        </a:rPr>
                        <a:t>11</a:t>
                      </a:r>
                      <a:endParaRPr lang="en-US" sz="1800" b="0" i="0" u="none" strike="noStrike" dirty="0">
                        <a:solidFill>
                          <a:srgbClr val="000000"/>
                        </a:solidFill>
                        <a:effectLst/>
                        <a:latin typeface="Arial Narrow" panose="020B0606020202030204" pitchFamily="34" charset="0"/>
                      </a:endParaRPr>
                    </a:p>
                  </a:txBody>
                  <a:tcPr marL="8826" marR="79436" marT="8826" marB="0"/>
                </a:tc>
                <a:tc rowSpan="2">
                  <a:txBody>
                    <a:bodyPr/>
                    <a:lstStyle/>
                    <a:p>
                      <a:pPr algn="l" fontAlgn="t"/>
                      <a:r>
                        <a:rPr lang="en-US" sz="2000" u="none" strike="noStrike" kern="1200">
                          <a:solidFill>
                            <a:schemeClr val="dk1"/>
                          </a:solidFill>
                          <a:effectLst/>
                          <a:latin typeface="+mn-lt"/>
                          <a:ea typeface="+mn-ea"/>
                          <a:cs typeface="+mn-cs"/>
                        </a:rPr>
                        <a:t>No. of Polling Parties reported RC</a:t>
                      </a:r>
                    </a:p>
                  </a:txBody>
                  <a:tcPr marL="79436" marR="8826" marT="8826" marB="0"/>
                </a:tc>
                <a:tc>
                  <a:txBody>
                    <a:bodyPr/>
                    <a:lstStyle/>
                    <a:p>
                      <a:pPr algn="l" fontAlgn="t"/>
                      <a:r>
                        <a:rPr lang="en-US" sz="2000" u="none" strike="noStrike" kern="1200">
                          <a:solidFill>
                            <a:schemeClr val="dk1"/>
                          </a:solidFill>
                          <a:effectLst/>
                          <a:latin typeface="+mn-lt"/>
                          <a:ea typeface="+mn-ea"/>
                          <a:cs typeface="+mn-cs"/>
                        </a:rPr>
                        <a:t>Hourly report from 1800 Hrs  till final party reaches</a:t>
                      </a:r>
                    </a:p>
                  </a:txBody>
                  <a:tcPr marL="79436" marR="8826" marT="8826" marB="0"/>
                </a:tc>
                <a:tc>
                  <a:txBody>
                    <a:bodyPr/>
                    <a:lstStyle/>
                    <a:p>
                      <a:pPr algn="ctr" fontAlgn="t"/>
                      <a:r>
                        <a:rPr lang="en-US" sz="2000" u="none" strike="noStrike" kern="1200">
                          <a:solidFill>
                            <a:schemeClr val="dk1"/>
                          </a:solidFill>
                          <a:effectLst/>
                          <a:latin typeface="+mn-lt"/>
                          <a:ea typeface="+mn-ea"/>
                          <a:cs typeface="+mn-cs"/>
                        </a:rPr>
                        <a:t>SMS / WhatsApp </a:t>
                      </a:r>
                    </a:p>
                  </a:txBody>
                  <a:tcPr marL="8826" marR="8826" marT="8826" marB="0"/>
                </a:tc>
                <a:tc>
                  <a:txBody>
                    <a:bodyPr/>
                    <a:lstStyle/>
                    <a:p>
                      <a:pPr algn="ctr" fontAlgn="ctr"/>
                      <a:r>
                        <a:rPr lang="en-US" sz="2000" u="none" strike="noStrike" kern="1200" dirty="0">
                          <a:solidFill>
                            <a:schemeClr val="dk1"/>
                          </a:solidFill>
                          <a:effectLst/>
                          <a:latin typeface="+mn-lt"/>
                          <a:ea typeface="+mn-ea"/>
                          <a:cs typeface="+mn-cs"/>
                        </a:rPr>
                        <a:t>SARC112</a:t>
                      </a:r>
                    </a:p>
                  </a:txBody>
                  <a:tcPr marL="8826" marR="8826" marT="8826" marB="0" anchor="ctr"/>
                </a:tc>
                <a:tc>
                  <a:txBody>
                    <a:bodyPr/>
                    <a:lstStyle/>
                    <a:p>
                      <a:pPr algn="ctr" fontAlgn="ctr"/>
                      <a:r>
                        <a:rPr lang="en-US" sz="2000" u="none" strike="noStrike" kern="1200" dirty="0">
                          <a:solidFill>
                            <a:schemeClr val="dk1"/>
                          </a:solidFill>
                          <a:effectLst/>
                          <a:latin typeface="+mn-lt"/>
                          <a:ea typeface="+mn-ea"/>
                          <a:cs typeface="+mn-cs"/>
                        </a:rPr>
                        <a:t> SARC stands for Safe Arrival at R.C. and 112 means no. of Polling Parties reached RC</a:t>
                      </a:r>
                    </a:p>
                  </a:txBody>
                  <a:tcPr marL="8826" marR="8826" marT="8826" marB="0" anchor="ctr"/>
                </a:tc>
                <a:extLst>
                  <a:ext uri="{0D108BD9-81ED-4DB2-BD59-A6C34878D82A}">
                    <a16:rowId xmlns:a16="http://schemas.microsoft.com/office/drawing/2014/main" xmlns="" val="1646607373"/>
                  </a:ext>
                </a:extLst>
              </a:tr>
              <a:tr h="1185275">
                <a:tc vMerge="1">
                  <a:txBody>
                    <a:bodyPr/>
                    <a:lstStyle/>
                    <a:p>
                      <a:endParaRPr lang="en-US"/>
                    </a:p>
                  </a:txBody>
                  <a:tcPr/>
                </a:tc>
                <a:tc vMerge="1">
                  <a:txBody>
                    <a:bodyPr/>
                    <a:lstStyle/>
                    <a:p>
                      <a:endParaRPr lang="en-US"/>
                    </a:p>
                  </a:txBody>
                  <a:tcPr/>
                </a:tc>
                <a:tc>
                  <a:txBody>
                    <a:bodyPr/>
                    <a:lstStyle/>
                    <a:p>
                      <a:pPr algn="l" fontAlgn="t"/>
                      <a:r>
                        <a:rPr lang="en-US" sz="2000" u="none" strike="noStrike" kern="1200">
                          <a:solidFill>
                            <a:schemeClr val="dk1"/>
                          </a:solidFill>
                          <a:effectLst/>
                          <a:latin typeface="+mn-lt"/>
                          <a:ea typeface="+mn-ea"/>
                          <a:cs typeface="+mn-cs"/>
                        </a:rPr>
                        <a:t>Final Report </a:t>
                      </a:r>
                    </a:p>
                  </a:txBody>
                  <a:tcPr marL="79436" marR="8826" marT="8826" marB="0"/>
                </a:tc>
                <a:tc>
                  <a:txBody>
                    <a:bodyPr/>
                    <a:lstStyle/>
                    <a:p>
                      <a:pPr algn="ctr" fontAlgn="t"/>
                      <a:r>
                        <a:rPr lang="en-US" sz="2000" u="none" strike="noStrike" kern="1200">
                          <a:solidFill>
                            <a:schemeClr val="dk1"/>
                          </a:solidFill>
                          <a:effectLst/>
                          <a:latin typeface="+mn-lt"/>
                          <a:ea typeface="+mn-ea"/>
                          <a:cs typeface="+mn-cs"/>
                        </a:rPr>
                        <a:t>email</a:t>
                      </a:r>
                    </a:p>
                  </a:txBody>
                  <a:tcPr marL="8826" marR="8826" marT="8826" marB="0"/>
                </a:tc>
                <a:tc>
                  <a:txBody>
                    <a:bodyPr/>
                    <a:lstStyle/>
                    <a:p>
                      <a:pPr algn="ctr" fontAlgn="t"/>
                      <a:r>
                        <a:rPr lang="en-US" sz="2000" u="none" strike="noStrike" kern="1200" dirty="0">
                          <a:solidFill>
                            <a:schemeClr val="dk1"/>
                          </a:solidFill>
                          <a:effectLst/>
                          <a:latin typeface="+mn-lt"/>
                          <a:ea typeface="+mn-ea"/>
                          <a:cs typeface="+mn-cs"/>
                        </a:rPr>
                        <a:t>_</a:t>
                      </a:r>
                    </a:p>
                  </a:txBody>
                  <a:tcPr marL="8826" marR="8826" marT="8826" marB="0"/>
                </a:tc>
                <a:tc>
                  <a:txBody>
                    <a:bodyPr/>
                    <a:lstStyle/>
                    <a:p>
                      <a:pPr algn="ctr" fontAlgn="t"/>
                      <a:r>
                        <a:rPr lang="en-US" sz="2000" u="none" strike="noStrike" kern="1200" dirty="0">
                          <a:solidFill>
                            <a:schemeClr val="dk1"/>
                          </a:solidFill>
                          <a:effectLst/>
                          <a:latin typeface="+mn-lt"/>
                          <a:ea typeface="+mn-ea"/>
                          <a:cs typeface="+mn-cs"/>
                        </a:rPr>
                        <a:t>_</a:t>
                      </a:r>
                    </a:p>
                  </a:txBody>
                  <a:tcPr marL="8826" marR="8826" marT="8826" marB="0"/>
                </a:tc>
                <a:extLst>
                  <a:ext uri="{0D108BD9-81ED-4DB2-BD59-A6C34878D82A}">
                    <a16:rowId xmlns:a16="http://schemas.microsoft.com/office/drawing/2014/main" xmlns="" val="4000609057"/>
                  </a:ext>
                </a:extLst>
              </a:tr>
            </a:tbl>
          </a:graphicData>
        </a:graphic>
      </p:graphicFrame>
    </p:spTree>
    <p:extLst>
      <p:ext uri="{BB962C8B-B14F-4D97-AF65-F5344CB8AC3E}">
        <p14:creationId xmlns:p14="http://schemas.microsoft.com/office/powerpoint/2010/main" val="12962686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763413" y="-6"/>
          <a:ext cx="9689842" cy="6630280"/>
        </p:xfrm>
        <a:graphic>
          <a:graphicData uri="http://schemas.openxmlformats.org/drawingml/2006/table">
            <a:tbl>
              <a:tblPr/>
              <a:tblGrid>
                <a:gridCol w="701705">
                  <a:extLst>
                    <a:ext uri="{9D8B030D-6E8A-4147-A177-3AD203B41FA5}">
                      <a16:colId xmlns:a16="http://schemas.microsoft.com/office/drawing/2014/main" xmlns="" val="20000"/>
                    </a:ext>
                  </a:extLst>
                </a:gridCol>
                <a:gridCol w="4885998">
                  <a:extLst>
                    <a:ext uri="{9D8B030D-6E8A-4147-A177-3AD203B41FA5}">
                      <a16:colId xmlns:a16="http://schemas.microsoft.com/office/drawing/2014/main" xmlns="" val="20001"/>
                    </a:ext>
                  </a:extLst>
                </a:gridCol>
                <a:gridCol w="2669759">
                  <a:extLst>
                    <a:ext uri="{9D8B030D-6E8A-4147-A177-3AD203B41FA5}">
                      <a16:colId xmlns:a16="http://schemas.microsoft.com/office/drawing/2014/main" xmlns="" val="20002"/>
                    </a:ext>
                  </a:extLst>
                </a:gridCol>
                <a:gridCol w="1432380">
                  <a:extLst>
                    <a:ext uri="{9D8B030D-6E8A-4147-A177-3AD203B41FA5}">
                      <a16:colId xmlns:a16="http://schemas.microsoft.com/office/drawing/2014/main" xmlns="" val="20003"/>
                    </a:ext>
                  </a:extLst>
                </a:gridCol>
              </a:tblGrid>
              <a:tr h="174133">
                <a:tc gridSpan="4">
                  <a:txBody>
                    <a:bodyPr/>
                    <a:lstStyle/>
                    <a:p>
                      <a:pPr algn="ctr" fontAlgn="ctr"/>
                      <a:r>
                        <a:rPr lang="en-US" sz="1100" b="1" i="0" u="sng" strike="noStrike" dirty="0">
                          <a:solidFill>
                            <a:srgbClr val="000000"/>
                          </a:solidFill>
                          <a:effectLst/>
                          <a:latin typeface="Times New Roman" panose="02020603050405020304" pitchFamily="18" charset="0"/>
                        </a:rPr>
                        <a:t>FACTS AT A GLANCE</a:t>
                      </a:r>
                    </a:p>
                  </a:txBody>
                  <a:tcPr marL="5321" marR="5321" marT="5321"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174133">
                <a:tc gridSpan="4">
                  <a:txBody>
                    <a:bodyPr/>
                    <a:lstStyle/>
                    <a:p>
                      <a:pPr algn="ctr" fontAlgn="ctr"/>
                      <a:r>
                        <a:rPr lang="en-US" sz="1100" b="1" i="0" u="none" strike="noStrike" dirty="0">
                          <a:solidFill>
                            <a:srgbClr val="000000"/>
                          </a:solidFill>
                          <a:effectLst/>
                          <a:latin typeface="Times New Roman" panose="02020603050405020304" pitchFamily="18" charset="0"/>
                        </a:rPr>
                        <a:t>Date of Poll</a:t>
                      </a:r>
                      <a:r>
                        <a:rPr lang="en-US" sz="1100" b="1" i="0" u="none" strike="noStrike" dirty="0" smtClean="0">
                          <a:solidFill>
                            <a:srgbClr val="000000"/>
                          </a:solidFill>
                          <a:effectLst/>
                          <a:latin typeface="Times New Roman" panose="02020603050405020304" pitchFamily="18" charset="0"/>
                        </a:rPr>
                        <a:t>:</a:t>
                      </a:r>
                      <a:endParaRPr lang="en-US" sz="1100" b="1" i="0" u="none" strike="noStrike" dirty="0">
                        <a:solidFill>
                          <a:srgbClr val="000000"/>
                        </a:solidFill>
                        <a:effectLst/>
                        <a:latin typeface="Times New Roman" panose="02020603050405020304" pitchFamily="18" charset="0"/>
                      </a:endParaRPr>
                    </a:p>
                  </a:txBody>
                  <a:tcPr marL="5321" marR="5321" marT="5321"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174133">
                <a:tc gridSpan="3">
                  <a:txBody>
                    <a:bodyPr/>
                    <a:lstStyle/>
                    <a:p>
                      <a:pPr algn="l" fontAlgn="ctr"/>
                      <a:r>
                        <a:rPr lang="en-US" sz="1100" b="1" i="0" u="none" strike="noStrike" dirty="0">
                          <a:solidFill>
                            <a:srgbClr val="000000"/>
                          </a:solidFill>
                          <a:effectLst/>
                          <a:latin typeface="Times New Roman" panose="02020603050405020304" pitchFamily="18" charset="0"/>
                        </a:rPr>
                        <a:t>Date of Report </a:t>
                      </a:r>
                      <a:r>
                        <a:rPr lang="en-US" sz="1100" b="1" i="0" u="none" strike="noStrike" dirty="0" smtClean="0">
                          <a:solidFill>
                            <a:srgbClr val="000000"/>
                          </a:solidFill>
                          <a:effectLst/>
                          <a:latin typeface="Times New Roman" panose="02020603050405020304" pitchFamily="18" charset="0"/>
                        </a:rPr>
                        <a:t>:</a:t>
                      </a:r>
                      <a:endParaRPr lang="en-US" sz="1100" b="1" i="0" u="none" strike="noStrike" dirty="0">
                        <a:solidFill>
                          <a:srgbClr val="000000"/>
                        </a:solidFill>
                        <a:effectLst/>
                        <a:latin typeface="Times New Roman" panose="02020603050405020304" pitchFamily="18" charset="0"/>
                      </a:endParaRPr>
                    </a:p>
                  </a:txBody>
                  <a:tcPr marL="5321" marR="5321" marT="5321"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endParaRPr lang="en-US" sz="1100" b="1" i="0" u="none" strike="noStrike">
                        <a:solidFill>
                          <a:srgbClr val="000000"/>
                        </a:solidFill>
                        <a:effectLst/>
                        <a:latin typeface="Times New Roman" panose="02020603050405020304" pitchFamily="18" charset="0"/>
                      </a:endParaRPr>
                    </a:p>
                  </a:txBody>
                  <a:tcPr marL="5321" marR="5321" marT="5321"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55458">
                <a:tc>
                  <a:txBody>
                    <a:bodyPr/>
                    <a:lstStyle/>
                    <a:p>
                      <a:pPr algn="ctr" fontAlgn="ctr"/>
                      <a:r>
                        <a:rPr lang="en-US" sz="1200" b="1" i="0" u="none" strike="noStrike" dirty="0" err="1">
                          <a:solidFill>
                            <a:srgbClr val="000000"/>
                          </a:solidFill>
                          <a:effectLst/>
                          <a:latin typeface="Times New Roman" panose="02020603050405020304" pitchFamily="18" charset="0"/>
                        </a:rPr>
                        <a:t>Sl</a:t>
                      </a:r>
                      <a:r>
                        <a:rPr lang="en-US" sz="1200" b="1" i="0" u="none" strike="noStrike" dirty="0">
                          <a:solidFill>
                            <a:srgbClr val="000000"/>
                          </a:solidFill>
                          <a:effectLst/>
                          <a:latin typeface="Times New Roman" panose="02020603050405020304" pitchFamily="18" charset="0"/>
                        </a:rPr>
                        <a:t> No.</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Times New Roman" panose="02020603050405020304" pitchFamily="18" charset="0"/>
                        </a:rPr>
                        <a:t>Issues</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1200" b="1" i="0" u="none" strike="noStrike" dirty="0">
                          <a:solidFill>
                            <a:srgbClr val="000000"/>
                          </a:solidFill>
                          <a:effectLst/>
                          <a:latin typeface="Times New Roman" panose="02020603050405020304" pitchFamily="18" charset="0"/>
                        </a:rPr>
                        <a:t>Status</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03"/>
                  </a:ext>
                </a:extLst>
              </a:tr>
              <a:tr h="315461">
                <a:tc>
                  <a:txBody>
                    <a:bodyPr/>
                    <a:lstStyle/>
                    <a:p>
                      <a:pPr algn="ctr" fontAlgn="ctr"/>
                      <a:r>
                        <a:rPr lang="en-US" sz="1200" b="0" i="0" u="none" strike="noStrike" dirty="0">
                          <a:solidFill>
                            <a:srgbClr val="000000"/>
                          </a:solidFill>
                          <a:effectLst/>
                          <a:latin typeface="Times New Roman" panose="02020603050405020304" pitchFamily="18" charset="0"/>
                        </a:rPr>
                        <a:t>1</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Times New Roman" panose="02020603050405020304" pitchFamily="18" charset="0"/>
                        </a:rPr>
                        <a:t>Number of Parliamentary  Constituencies going to poll</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1200" b="1" i="0" u="none" strike="noStrike">
                          <a:solidFill>
                            <a:srgbClr val="000000"/>
                          </a:solidFill>
                          <a:effectLst/>
                          <a:latin typeface="Times New Roman" panose="02020603050405020304" pitchFamily="18" charset="0"/>
                        </a:rPr>
                        <a:t> </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04"/>
                  </a:ext>
                </a:extLst>
              </a:tr>
              <a:tr h="189476">
                <a:tc>
                  <a:txBody>
                    <a:bodyPr/>
                    <a:lstStyle/>
                    <a:p>
                      <a:pPr algn="ctr" fontAlgn="ctr"/>
                      <a:r>
                        <a:rPr lang="en-US" sz="1200" b="0" i="0" u="none" strike="noStrike">
                          <a:solidFill>
                            <a:srgbClr val="000000"/>
                          </a:solidFill>
                          <a:effectLst/>
                          <a:latin typeface="Times New Roman" panose="02020603050405020304" pitchFamily="18" charset="0"/>
                        </a:rPr>
                        <a:t>2</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Times New Roman" panose="02020603050405020304" pitchFamily="18" charset="0"/>
                        </a:rPr>
                        <a:t>No of Districts involved</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1200" b="1" i="0" u="none" strike="noStrike">
                          <a:solidFill>
                            <a:srgbClr val="000000"/>
                          </a:solidFill>
                          <a:effectLst/>
                          <a:latin typeface="Times New Roman" panose="02020603050405020304" pitchFamily="18" charset="0"/>
                        </a:rPr>
                        <a:t> </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05"/>
                  </a:ext>
                </a:extLst>
              </a:tr>
              <a:tr h="308696">
                <a:tc>
                  <a:txBody>
                    <a:bodyPr/>
                    <a:lstStyle/>
                    <a:p>
                      <a:pPr algn="ctr" fontAlgn="ctr"/>
                      <a:r>
                        <a:rPr lang="en-US" sz="1200" b="0" i="0" u="none" strike="noStrike" dirty="0">
                          <a:solidFill>
                            <a:srgbClr val="000000"/>
                          </a:solidFill>
                          <a:effectLst/>
                          <a:latin typeface="Times New Roman" panose="02020603050405020304" pitchFamily="18" charset="0"/>
                        </a:rPr>
                        <a:t>3</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Times New Roman" panose="02020603050405020304" pitchFamily="18" charset="0"/>
                        </a:rPr>
                        <a:t>No of Assembly Segment involved</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1100" b="0" i="0" u="none" strike="noStrike">
                          <a:solidFill>
                            <a:srgbClr val="000000"/>
                          </a:solidFill>
                          <a:effectLst/>
                          <a:latin typeface="Times New Roman" panose="02020603050405020304" pitchFamily="18" charset="0"/>
                        </a:rPr>
                        <a:t> </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06"/>
                  </a:ext>
                </a:extLst>
              </a:tr>
              <a:tr h="189476">
                <a:tc rowSpan="4">
                  <a:txBody>
                    <a:bodyPr/>
                    <a:lstStyle/>
                    <a:p>
                      <a:pPr algn="ctr" fontAlgn="ctr"/>
                      <a:r>
                        <a:rPr lang="en-US" sz="1200" b="0" i="0" u="none" strike="noStrike" dirty="0">
                          <a:solidFill>
                            <a:srgbClr val="000000"/>
                          </a:solidFill>
                          <a:effectLst/>
                          <a:latin typeface="Times New Roman" panose="02020603050405020304" pitchFamily="18" charset="0"/>
                        </a:rPr>
                        <a:t>3</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ctr"/>
                      <a:r>
                        <a:rPr lang="en-US" sz="1200" b="0" i="0" u="none" strike="noStrike" dirty="0">
                          <a:solidFill>
                            <a:srgbClr val="000000"/>
                          </a:solidFill>
                          <a:effectLst/>
                          <a:latin typeface="Times New Roman" panose="02020603050405020304" pitchFamily="18" charset="0"/>
                        </a:rPr>
                        <a:t>General Electors</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1" i="0" u="none" strike="noStrike">
                          <a:solidFill>
                            <a:srgbClr val="000000"/>
                          </a:solidFill>
                          <a:effectLst/>
                          <a:latin typeface="Times New Roman" panose="02020603050405020304" pitchFamily="18" charset="0"/>
                        </a:rPr>
                        <a:t>Total         </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Times New Roman" panose="02020603050405020304" pitchFamily="18" charset="0"/>
                        </a:rPr>
                        <a:t> </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89476">
                <a:tc vMerge="1">
                  <a:txBody>
                    <a:bodyPr/>
                    <a:lstStyle/>
                    <a:p>
                      <a:endParaRPr lang="en-US"/>
                    </a:p>
                  </a:txBody>
                  <a:tcPr/>
                </a:tc>
                <a:tc vMerge="1">
                  <a:txBody>
                    <a:bodyPr/>
                    <a:lstStyle/>
                    <a:p>
                      <a:endParaRPr lang="en-US"/>
                    </a:p>
                  </a:txBody>
                  <a:tcPr/>
                </a:tc>
                <a:tc>
                  <a:txBody>
                    <a:bodyPr/>
                    <a:lstStyle/>
                    <a:p>
                      <a:pPr algn="l" fontAlgn="ctr"/>
                      <a:r>
                        <a:rPr lang="en-US" sz="1200" b="0" i="0" u="none" strike="noStrike">
                          <a:solidFill>
                            <a:srgbClr val="000000"/>
                          </a:solidFill>
                          <a:effectLst/>
                          <a:latin typeface="Times New Roman" panose="02020603050405020304" pitchFamily="18" charset="0"/>
                        </a:rPr>
                        <a:t>Male </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89476">
                <a:tc vMerge="1">
                  <a:txBody>
                    <a:bodyPr/>
                    <a:lstStyle/>
                    <a:p>
                      <a:endParaRPr lang="en-US"/>
                    </a:p>
                  </a:txBody>
                  <a:tcPr/>
                </a:tc>
                <a:tc vMerge="1">
                  <a:txBody>
                    <a:bodyPr/>
                    <a:lstStyle/>
                    <a:p>
                      <a:endParaRPr lang="en-US"/>
                    </a:p>
                  </a:txBody>
                  <a:tcPr/>
                </a:tc>
                <a:tc>
                  <a:txBody>
                    <a:bodyPr/>
                    <a:lstStyle/>
                    <a:p>
                      <a:pPr algn="l" fontAlgn="ctr"/>
                      <a:r>
                        <a:rPr lang="en-US" sz="1200" b="0" i="0" u="none" strike="noStrike" dirty="0">
                          <a:solidFill>
                            <a:srgbClr val="000000"/>
                          </a:solidFill>
                          <a:effectLst/>
                          <a:latin typeface="Times New Roman" panose="02020603050405020304" pitchFamily="18" charset="0"/>
                        </a:rPr>
                        <a:t>Female  </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189476">
                <a:tc vMerge="1">
                  <a:txBody>
                    <a:bodyPr/>
                    <a:lstStyle/>
                    <a:p>
                      <a:endParaRPr lang="en-US"/>
                    </a:p>
                  </a:txBody>
                  <a:tcPr/>
                </a:tc>
                <a:tc vMerge="1">
                  <a:txBody>
                    <a:bodyPr/>
                    <a:lstStyle/>
                    <a:p>
                      <a:endParaRPr lang="en-US"/>
                    </a:p>
                  </a:txBody>
                  <a:tcPr/>
                </a:tc>
                <a:tc>
                  <a:txBody>
                    <a:bodyPr/>
                    <a:lstStyle/>
                    <a:p>
                      <a:pPr algn="l" fontAlgn="ctr"/>
                      <a:r>
                        <a:rPr lang="en-US" sz="1200" b="0" i="0" u="none" strike="noStrike">
                          <a:solidFill>
                            <a:srgbClr val="000000"/>
                          </a:solidFill>
                          <a:effectLst/>
                          <a:latin typeface="Times New Roman" panose="02020603050405020304" pitchFamily="18" charset="0"/>
                        </a:rPr>
                        <a:t>Third Gender</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189476">
                <a:tc rowSpan="4">
                  <a:txBody>
                    <a:bodyPr/>
                    <a:lstStyle/>
                    <a:p>
                      <a:pPr algn="ctr" fontAlgn="ctr"/>
                      <a:r>
                        <a:rPr lang="en-US" sz="1200" b="0" i="0" u="none" strike="noStrike" dirty="0">
                          <a:solidFill>
                            <a:srgbClr val="000000"/>
                          </a:solidFill>
                          <a:effectLst/>
                          <a:latin typeface="Times New Roman" panose="02020603050405020304" pitchFamily="18" charset="0"/>
                        </a:rPr>
                        <a:t>4</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ctr"/>
                      <a:r>
                        <a:rPr lang="en-US" sz="1200" b="0" i="0" u="none" strike="noStrike" dirty="0">
                          <a:solidFill>
                            <a:srgbClr val="000000"/>
                          </a:solidFill>
                          <a:effectLst/>
                          <a:latin typeface="Times New Roman" panose="02020603050405020304" pitchFamily="18" charset="0"/>
                        </a:rPr>
                        <a:t>Service Electors</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1" i="0" u="none" strike="noStrike" dirty="0">
                          <a:solidFill>
                            <a:srgbClr val="000000"/>
                          </a:solidFill>
                          <a:effectLst/>
                          <a:latin typeface="Times New Roman" panose="02020603050405020304" pitchFamily="18" charset="0"/>
                        </a:rPr>
                        <a:t>Total         </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Times New Roman" panose="02020603050405020304" pitchFamily="18" charset="0"/>
                        </a:rPr>
                        <a:t> </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189476">
                <a:tc vMerge="1">
                  <a:txBody>
                    <a:bodyPr/>
                    <a:lstStyle/>
                    <a:p>
                      <a:endParaRPr lang="en-US"/>
                    </a:p>
                  </a:txBody>
                  <a:tcPr/>
                </a:tc>
                <a:tc vMerge="1">
                  <a:txBody>
                    <a:bodyPr/>
                    <a:lstStyle/>
                    <a:p>
                      <a:endParaRPr lang="en-US"/>
                    </a:p>
                  </a:txBody>
                  <a:tcPr/>
                </a:tc>
                <a:tc>
                  <a:txBody>
                    <a:bodyPr/>
                    <a:lstStyle/>
                    <a:p>
                      <a:pPr algn="l" fontAlgn="ctr"/>
                      <a:r>
                        <a:rPr lang="en-US" sz="1200" b="0" i="0" u="none" strike="noStrike">
                          <a:solidFill>
                            <a:srgbClr val="000000"/>
                          </a:solidFill>
                          <a:effectLst/>
                          <a:latin typeface="Times New Roman" panose="02020603050405020304" pitchFamily="18" charset="0"/>
                        </a:rPr>
                        <a:t>Male </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189476">
                <a:tc vMerge="1">
                  <a:txBody>
                    <a:bodyPr/>
                    <a:lstStyle/>
                    <a:p>
                      <a:endParaRPr lang="en-US"/>
                    </a:p>
                  </a:txBody>
                  <a:tcPr/>
                </a:tc>
                <a:tc vMerge="1">
                  <a:txBody>
                    <a:bodyPr/>
                    <a:lstStyle/>
                    <a:p>
                      <a:endParaRPr lang="en-US"/>
                    </a:p>
                  </a:txBody>
                  <a:tcPr/>
                </a:tc>
                <a:tc>
                  <a:txBody>
                    <a:bodyPr/>
                    <a:lstStyle/>
                    <a:p>
                      <a:pPr algn="l" fontAlgn="ctr"/>
                      <a:r>
                        <a:rPr lang="en-US" sz="1200" b="0" i="0" u="none" strike="noStrike">
                          <a:solidFill>
                            <a:srgbClr val="000000"/>
                          </a:solidFill>
                          <a:effectLst/>
                          <a:latin typeface="Times New Roman" panose="02020603050405020304" pitchFamily="18" charset="0"/>
                        </a:rPr>
                        <a:t>Female  </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189476">
                <a:tc vMerge="1">
                  <a:txBody>
                    <a:bodyPr/>
                    <a:lstStyle/>
                    <a:p>
                      <a:endParaRPr lang="en-US"/>
                    </a:p>
                  </a:txBody>
                  <a:tcPr/>
                </a:tc>
                <a:tc vMerge="1">
                  <a:txBody>
                    <a:bodyPr/>
                    <a:lstStyle/>
                    <a:p>
                      <a:endParaRPr lang="en-US"/>
                    </a:p>
                  </a:txBody>
                  <a:tcPr/>
                </a:tc>
                <a:tc>
                  <a:txBody>
                    <a:bodyPr/>
                    <a:lstStyle/>
                    <a:p>
                      <a:pPr algn="l" fontAlgn="ctr"/>
                      <a:r>
                        <a:rPr lang="en-US" sz="1200" b="0" i="0" u="none" strike="noStrike" dirty="0">
                          <a:solidFill>
                            <a:srgbClr val="000000"/>
                          </a:solidFill>
                          <a:effectLst/>
                          <a:latin typeface="Times New Roman" panose="02020603050405020304" pitchFamily="18" charset="0"/>
                        </a:rPr>
                        <a:t>Third Gender</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189476">
                <a:tc>
                  <a:txBody>
                    <a:bodyPr/>
                    <a:lstStyle/>
                    <a:p>
                      <a:pPr algn="ctr" fontAlgn="ctr"/>
                      <a:r>
                        <a:rPr lang="en-US" sz="1200" b="0" i="0" u="none" strike="noStrike">
                          <a:solidFill>
                            <a:srgbClr val="000000"/>
                          </a:solidFill>
                          <a:effectLst/>
                          <a:latin typeface="Times New Roman" panose="02020603050405020304" pitchFamily="18" charset="0"/>
                        </a:rPr>
                        <a:t>5</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sz="1200" b="0" i="0" u="none" strike="noStrike" dirty="0">
                          <a:solidFill>
                            <a:srgbClr val="000000"/>
                          </a:solidFill>
                          <a:effectLst/>
                          <a:latin typeface="Times New Roman" panose="02020603050405020304" pitchFamily="18" charset="0"/>
                        </a:rPr>
                        <a:t>Overseas Electors</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189476">
                <a:tc rowSpan="4">
                  <a:txBody>
                    <a:bodyPr/>
                    <a:lstStyle/>
                    <a:p>
                      <a:pPr algn="ctr" fontAlgn="ctr"/>
                      <a:r>
                        <a:rPr lang="en-US" sz="1200" b="0" i="0" u="none" strike="noStrike" dirty="0">
                          <a:solidFill>
                            <a:srgbClr val="000000"/>
                          </a:solidFill>
                          <a:effectLst/>
                          <a:latin typeface="Times New Roman" panose="02020603050405020304" pitchFamily="18" charset="0"/>
                        </a:rPr>
                        <a:t>6</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ctr"/>
                      <a:r>
                        <a:rPr lang="en-US" sz="1200" b="0" i="0" u="none" strike="noStrike" dirty="0">
                          <a:solidFill>
                            <a:srgbClr val="000000"/>
                          </a:solidFill>
                          <a:effectLst/>
                          <a:latin typeface="Times New Roman" panose="02020603050405020304" pitchFamily="18" charset="0"/>
                        </a:rPr>
                        <a:t>Total No. of Electors including Service Electors</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1" i="0" u="none" strike="noStrike" dirty="0">
                          <a:solidFill>
                            <a:srgbClr val="000000"/>
                          </a:solidFill>
                          <a:effectLst/>
                          <a:latin typeface="Times New Roman" panose="02020603050405020304" pitchFamily="18" charset="0"/>
                        </a:rPr>
                        <a:t>Total         </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Times New Roman" panose="02020603050405020304" pitchFamily="18" charset="0"/>
                        </a:rPr>
                        <a:t> </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189476">
                <a:tc vMerge="1">
                  <a:txBody>
                    <a:bodyPr/>
                    <a:lstStyle/>
                    <a:p>
                      <a:endParaRPr lang="en-US"/>
                    </a:p>
                  </a:txBody>
                  <a:tcPr/>
                </a:tc>
                <a:tc vMerge="1">
                  <a:txBody>
                    <a:bodyPr/>
                    <a:lstStyle/>
                    <a:p>
                      <a:endParaRPr lang="en-US"/>
                    </a:p>
                  </a:txBody>
                  <a:tcPr/>
                </a:tc>
                <a:tc>
                  <a:txBody>
                    <a:bodyPr/>
                    <a:lstStyle/>
                    <a:p>
                      <a:pPr algn="l" fontAlgn="ctr"/>
                      <a:r>
                        <a:rPr lang="en-US" sz="1200" b="0" i="0" u="none" strike="noStrike" dirty="0">
                          <a:solidFill>
                            <a:srgbClr val="000000"/>
                          </a:solidFill>
                          <a:effectLst/>
                          <a:latin typeface="Times New Roman" panose="02020603050405020304" pitchFamily="18" charset="0"/>
                        </a:rPr>
                        <a:t>Male </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r h="189476">
                <a:tc vMerge="1">
                  <a:txBody>
                    <a:bodyPr/>
                    <a:lstStyle/>
                    <a:p>
                      <a:endParaRPr lang="en-US"/>
                    </a:p>
                  </a:txBody>
                  <a:tcPr/>
                </a:tc>
                <a:tc vMerge="1">
                  <a:txBody>
                    <a:bodyPr/>
                    <a:lstStyle/>
                    <a:p>
                      <a:endParaRPr lang="en-US"/>
                    </a:p>
                  </a:txBody>
                  <a:tcPr/>
                </a:tc>
                <a:tc>
                  <a:txBody>
                    <a:bodyPr/>
                    <a:lstStyle/>
                    <a:p>
                      <a:pPr algn="l" fontAlgn="ctr"/>
                      <a:r>
                        <a:rPr lang="en-US" sz="1200" b="0" i="0" u="none" strike="noStrike" dirty="0">
                          <a:solidFill>
                            <a:srgbClr val="000000"/>
                          </a:solidFill>
                          <a:effectLst/>
                          <a:latin typeface="Times New Roman" panose="02020603050405020304" pitchFamily="18" charset="0"/>
                        </a:rPr>
                        <a:t>Female  </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8"/>
                  </a:ext>
                </a:extLst>
              </a:tr>
              <a:tr h="189476">
                <a:tc vMerge="1">
                  <a:txBody>
                    <a:bodyPr/>
                    <a:lstStyle/>
                    <a:p>
                      <a:endParaRPr lang="en-US"/>
                    </a:p>
                  </a:txBody>
                  <a:tcPr/>
                </a:tc>
                <a:tc vMerge="1">
                  <a:txBody>
                    <a:bodyPr/>
                    <a:lstStyle/>
                    <a:p>
                      <a:endParaRPr lang="en-US"/>
                    </a:p>
                  </a:txBody>
                  <a:tcPr/>
                </a:tc>
                <a:tc>
                  <a:txBody>
                    <a:bodyPr/>
                    <a:lstStyle/>
                    <a:p>
                      <a:pPr algn="l" fontAlgn="ctr"/>
                      <a:r>
                        <a:rPr lang="en-US" sz="1200" b="0" i="0" u="none" strike="noStrike" dirty="0">
                          <a:solidFill>
                            <a:srgbClr val="000000"/>
                          </a:solidFill>
                          <a:effectLst/>
                          <a:latin typeface="Times New Roman" panose="02020603050405020304" pitchFamily="18" charset="0"/>
                        </a:rPr>
                        <a:t>Third Gender</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9"/>
                  </a:ext>
                </a:extLst>
              </a:tr>
              <a:tr h="189476">
                <a:tc rowSpan="4">
                  <a:txBody>
                    <a:bodyPr/>
                    <a:lstStyle/>
                    <a:p>
                      <a:pPr algn="ctr" fontAlgn="ctr"/>
                      <a:r>
                        <a:rPr lang="en-US" sz="1200" b="0" i="0" u="none" strike="noStrike">
                          <a:solidFill>
                            <a:srgbClr val="000000"/>
                          </a:solidFill>
                          <a:effectLst/>
                          <a:latin typeface="Times New Roman" panose="02020603050405020304" pitchFamily="18" charset="0"/>
                        </a:rPr>
                        <a:t>7</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ctr"/>
                      <a:r>
                        <a:rPr lang="en-US" sz="1200" b="0" i="0" u="none" strike="noStrike" dirty="0">
                          <a:solidFill>
                            <a:srgbClr val="000000"/>
                          </a:solidFill>
                          <a:effectLst/>
                          <a:latin typeface="Times New Roman" panose="02020603050405020304" pitchFamily="18" charset="0"/>
                        </a:rPr>
                        <a:t>Total number of candidates</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1" i="0" u="none" strike="noStrike" dirty="0">
                          <a:solidFill>
                            <a:srgbClr val="000000"/>
                          </a:solidFill>
                          <a:effectLst/>
                          <a:latin typeface="Times New Roman" panose="02020603050405020304" pitchFamily="18" charset="0"/>
                        </a:rPr>
                        <a:t>Total         </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Times New Roman" panose="02020603050405020304" pitchFamily="18" charset="0"/>
                        </a:rPr>
                        <a:t> </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0"/>
                  </a:ext>
                </a:extLst>
              </a:tr>
              <a:tr h="189476">
                <a:tc vMerge="1">
                  <a:txBody>
                    <a:bodyPr/>
                    <a:lstStyle/>
                    <a:p>
                      <a:endParaRPr lang="en-US"/>
                    </a:p>
                  </a:txBody>
                  <a:tcPr/>
                </a:tc>
                <a:tc vMerge="1">
                  <a:txBody>
                    <a:bodyPr/>
                    <a:lstStyle/>
                    <a:p>
                      <a:endParaRPr lang="en-US"/>
                    </a:p>
                  </a:txBody>
                  <a:tcPr/>
                </a:tc>
                <a:tc>
                  <a:txBody>
                    <a:bodyPr/>
                    <a:lstStyle/>
                    <a:p>
                      <a:pPr algn="l" fontAlgn="ctr"/>
                      <a:r>
                        <a:rPr lang="en-US" sz="1200" b="0" i="0" u="none" strike="noStrike">
                          <a:solidFill>
                            <a:srgbClr val="000000"/>
                          </a:solidFill>
                          <a:effectLst/>
                          <a:latin typeface="Times New Roman" panose="02020603050405020304" pitchFamily="18" charset="0"/>
                        </a:rPr>
                        <a:t>Male </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1"/>
                  </a:ext>
                </a:extLst>
              </a:tr>
              <a:tr h="189476">
                <a:tc vMerge="1">
                  <a:txBody>
                    <a:bodyPr/>
                    <a:lstStyle/>
                    <a:p>
                      <a:endParaRPr lang="en-US"/>
                    </a:p>
                  </a:txBody>
                  <a:tcPr/>
                </a:tc>
                <a:tc vMerge="1">
                  <a:txBody>
                    <a:bodyPr/>
                    <a:lstStyle/>
                    <a:p>
                      <a:endParaRPr lang="en-US"/>
                    </a:p>
                  </a:txBody>
                  <a:tcPr/>
                </a:tc>
                <a:tc>
                  <a:txBody>
                    <a:bodyPr/>
                    <a:lstStyle/>
                    <a:p>
                      <a:pPr algn="l" fontAlgn="ctr"/>
                      <a:r>
                        <a:rPr lang="en-US" sz="1200" b="0" i="0" u="none" strike="noStrike" dirty="0">
                          <a:solidFill>
                            <a:srgbClr val="000000"/>
                          </a:solidFill>
                          <a:effectLst/>
                          <a:latin typeface="Times New Roman" panose="02020603050405020304" pitchFamily="18" charset="0"/>
                        </a:rPr>
                        <a:t>Female  </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2"/>
                  </a:ext>
                </a:extLst>
              </a:tr>
              <a:tr h="189476">
                <a:tc vMerge="1">
                  <a:txBody>
                    <a:bodyPr/>
                    <a:lstStyle/>
                    <a:p>
                      <a:endParaRPr lang="en-US"/>
                    </a:p>
                  </a:txBody>
                  <a:tcPr/>
                </a:tc>
                <a:tc vMerge="1">
                  <a:txBody>
                    <a:bodyPr/>
                    <a:lstStyle/>
                    <a:p>
                      <a:endParaRPr lang="en-US"/>
                    </a:p>
                  </a:txBody>
                  <a:tcPr/>
                </a:tc>
                <a:tc>
                  <a:txBody>
                    <a:bodyPr/>
                    <a:lstStyle/>
                    <a:p>
                      <a:pPr algn="l" fontAlgn="ctr"/>
                      <a:r>
                        <a:rPr lang="en-US" sz="1200" b="0" i="0" u="none" strike="noStrike" dirty="0">
                          <a:solidFill>
                            <a:srgbClr val="000000"/>
                          </a:solidFill>
                          <a:effectLst/>
                          <a:latin typeface="Times New Roman" panose="02020603050405020304" pitchFamily="18" charset="0"/>
                        </a:rPr>
                        <a:t>Third Gender</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3"/>
                  </a:ext>
                </a:extLst>
              </a:tr>
              <a:tr h="189476">
                <a:tc rowSpan="3">
                  <a:txBody>
                    <a:bodyPr/>
                    <a:lstStyle/>
                    <a:p>
                      <a:pPr algn="ctr" fontAlgn="ctr"/>
                      <a:r>
                        <a:rPr lang="en-US" sz="1200" b="0" i="0" u="none" strike="noStrike">
                          <a:solidFill>
                            <a:srgbClr val="000000"/>
                          </a:solidFill>
                          <a:effectLst/>
                          <a:latin typeface="Times New Roman" panose="02020603050405020304" pitchFamily="18" charset="0"/>
                        </a:rPr>
                        <a:t>8</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ctr"/>
                      <a:r>
                        <a:rPr lang="en-US" sz="1200" b="0" i="0" u="none" strike="noStrike" dirty="0">
                          <a:solidFill>
                            <a:srgbClr val="000000"/>
                          </a:solidFill>
                          <a:effectLst/>
                          <a:latin typeface="Times New Roman" panose="02020603050405020304" pitchFamily="18" charset="0"/>
                        </a:rPr>
                        <a:t>No. of Polling Stations</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1" i="0" u="none" strike="noStrike" dirty="0">
                          <a:solidFill>
                            <a:srgbClr val="000000"/>
                          </a:solidFill>
                          <a:effectLst/>
                          <a:latin typeface="Times New Roman" panose="02020603050405020304" pitchFamily="18" charset="0"/>
                        </a:rPr>
                        <a:t>Total </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Times New Roman" panose="02020603050405020304" pitchFamily="18" charset="0"/>
                        </a:rPr>
                        <a:t> </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4"/>
                  </a:ext>
                </a:extLst>
              </a:tr>
              <a:tr h="189476">
                <a:tc vMerge="1">
                  <a:txBody>
                    <a:bodyPr/>
                    <a:lstStyle/>
                    <a:p>
                      <a:endParaRPr lang="en-US"/>
                    </a:p>
                  </a:txBody>
                  <a:tcPr/>
                </a:tc>
                <a:tc vMerge="1">
                  <a:txBody>
                    <a:bodyPr/>
                    <a:lstStyle/>
                    <a:p>
                      <a:endParaRPr lang="en-US"/>
                    </a:p>
                  </a:txBody>
                  <a:tcPr/>
                </a:tc>
                <a:tc>
                  <a:txBody>
                    <a:bodyPr/>
                    <a:lstStyle/>
                    <a:p>
                      <a:pPr algn="l" fontAlgn="ctr"/>
                      <a:r>
                        <a:rPr lang="en-US" sz="1200" b="0" i="0" u="none" strike="noStrike" dirty="0">
                          <a:solidFill>
                            <a:srgbClr val="000000"/>
                          </a:solidFill>
                          <a:effectLst/>
                          <a:latin typeface="Times New Roman" panose="02020603050405020304" pitchFamily="18" charset="0"/>
                        </a:rPr>
                        <a:t>Main</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5"/>
                  </a:ext>
                </a:extLst>
              </a:tr>
              <a:tr h="189476">
                <a:tc vMerge="1">
                  <a:txBody>
                    <a:bodyPr/>
                    <a:lstStyle/>
                    <a:p>
                      <a:endParaRPr lang="en-US"/>
                    </a:p>
                  </a:txBody>
                  <a:tcPr/>
                </a:tc>
                <a:tc vMerge="1">
                  <a:txBody>
                    <a:bodyPr/>
                    <a:lstStyle/>
                    <a:p>
                      <a:endParaRPr lang="en-US"/>
                    </a:p>
                  </a:txBody>
                  <a:tcPr/>
                </a:tc>
                <a:tc>
                  <a:txBody>
                    <a:bodyPr/>
                    <a:lstStyle/>
                    <a:p>
                      <a:pPr algn="l" fontAlgn="ctr"/>
                      <a:r>
                        <a:rPr lang="en-US" sz="1200" b="0" i="0" u="none" strike="noStrike" dirty="0">
                          <a:solidFill>
                            <a:srgbClr val="000000"/>
                          </a:solidFill>
                          <a:effectLst/>
                          <a:latin typeface="Times New Roman" panose="02020603050405020304" pitchFamily="18" charset="0"/>
                        </a:rPr>
                        <a:t>Auxiliary</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6"/>
                  </a:ext>
                </a:extLst>
              </a:tr>
              <a:tr h="189476">
                <a:tc>
                  <a:txBody>
                    <a:bodyPr/>
                    <a:lstStyle/>
                    <a:p>
                      <a:pPr algn="ctr" fontAlgn="ctr"/>
                      <a:r>
                        <a:rPr lang="en-US" sz="1200" b="0" i="0" u="none" strike="noStrike">
                          <a:solidFill>
                            <a:srgbClr val="000000"/>
                          </a:solidFill>
                          <a:effectLst/>
                          <a:latin typeface="Times New Roman" panose="02020603050405020304" pitchFamily="18" charset="0"/>
                        </a:rPr>
                        <a:t>9</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sz="1200" b="0" i="0" u="none" strike="noStrike" dirty="0">
                          <a:solidFill>
                            <a:srgbClr val="000000"/>
                          </a:solidFill>
                          <a:effectLst/>
                          <a:latin typeface="Times New Roman" panose="02020603050405020304" pitchFamily="18" charset="0"/>
                        </a:rPr>
                        <a:t>No. of Polling Station Locations</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7"/>
                  </a:ext>
                </a:extLst>
              </a:tr>
              <a:tr h="308696">
                <a:tc rowSpan="2">
                  <a:txBody>
                    <a:bodyPr/>
                    <a:lstStyle/>
                    <a:p>
                      <a:pPr algn="ctr" fontAlgn="ctr"/>
                      <a:r>
                        <a:rPr lang="en-US" sz="1200" b="0" i="0" u="none" strike="noStrike">
                          <a:solidFill>
                            <a:srgbClr val="000000"/>
                          </a:solidFill>
                          <a:effectLst/>
                          <a:latin typeface="Times New Roman" panose="02020603050405020304" pitchFamily="18" charset="0"/>
                        </a:rPr>
                        <a:t>10</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n-US" sz="1200" b="0" i="0" u="none" strike="noStrike" dirty="0">
                          <a:solidFill>
                            <a:srgbClr val="000000"/>
                          </a:solidFill>
                          <a:effectLst/>
                          <a:latin typeface="Times New Roman" panose="02020603050405020304" pitchFamily="18" charset="0"/>
                        </a:rPr>
                        <a:t>No. of Critical Polling Stations/Locations in the Constituencies</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1" i="0" u="none" strike="noStrike" dirty="0">
                          <a:solidFill>
                            <a:srgbClr val="000000"/>
                          </a:solidFill>
                          <a:effectLst/>
                          <a:latin typeface="Times New Roman" panose="02020603050405020304" pitchFamily="18" charset="0"/>
                        </a:rPr>
                        <a:t>No. of critical polling stations</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8"/>
                  </a:ext>
                </a:extLst>
              </a:tr>
              <a:tr h="315461">
                <a:tc vMerge="1">
                  <a:txBody>
                    <a:bodyPr/>
                    <a:lstStyle/>
                    <a:p>
                      <a:endParaRPr lang="en-US"/>
                    </a:p>
                  </a:txBody>
                  <a:tcPr/>
                </a:tc>
                <a:tc vMerge="1">
                  <a:txBody>
                    <a:bodyPr/>
                    <a:lstStyle/>
                    <a:p>
                      <a:endParaRPr lang="en-US"/>
                    </a:p>
                  </a:txBody>
                  <a:tcPr/>
                </a:tc>
                <a:tc>
                  <a:txBody>
                    <a:bodyPr/>
                    <a:lstStyle/>
                    <a:p>
                      <a:pPr algn="l" fontAlgn="ctr"/>
                      <a:r>
                        <a:rPr lang="en-US" sz="1200" b="1" i="0" u="none" strike="noStrike" dirty="0">
                          <a:solidFill>
                            <a:srgbClr val="000000"/>
                          </a:solidFill>
                          <a:effectLst/>
                          <a:latin typeface="Times New Roman" panose="02020603050405020304" pitchFamily="18" charset="0"/>
                        </a:rPr>
                        <a:t>No. of critical polling station locations</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Times New Roman" panose="02020603050405020304" pitchFamily="18" charset="0"/>
                        </a:rPr>
                        <a:t> </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9"/>
                  </a:ext>
                </a:extLst>
              </a:tr>
              <a:tr h="225330">
                <a:tc>
                  <a:txBody>
                    <a:bodyPr/>
                    <a:lstStyle/>
                    <a:p>
                      <a:pPr algn="ctr" fontAlgn="ctr"/>
                      <a:r>
                        <a:rPr lang="en-US" sz="1200" b="0" i="0" u="none" strike="noStrike">
                          <a:solidFill>
                            <a:srgbClr val="000000"/>
                          </a:solidFill>
                          <a:effectLst/>
                          <a:latin typeface="Times New Roman" panose="02020603050405020304" pitchFamily="18" charset="0"/>
                        </a:rPr>
                        <a:t>11</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sz="1200" b="0" i="0" u="none" strike="noStrike" dirty="0">
                          <a:solidFill>
                            <a:srgbClr val="000000"/>
                          </a:solidFill>
                          <a:effectLst/>
                          <a:latin typeface="Times New Roman" panose="02020603050405020304" pitchFamily="18" charset="0"/>
                        </a:rPr>
                        <a:t>Percentage of Electors issued  with EPIC</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200" b="0" i="0" u="none" strike="noStrike" dirty="0">
                          <a:solidFill>
                            <a:srgbClr val="000000"/>
                          </a:solidFill>
                          <a:effectLst/>
                          <a:latin typeface="Times New Roman" panose="02020603050405020304" pitchFamily="18" charset="0"/>
                        </a:rPr>
                        <a:t> </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30"/>
                  </a:ext>
                </a:extLst>
              </a:tr>
              <a:tr h="210307">
                <a:tc>
                  <a:txBody>
                    <a:bodyPr/>
                    <a:lstStyle/>
                    <a:p>
                      <a:pPr algn="ctr" fontAlgn="ctr"/>
                      <a:r>
                        <a:rPr lang="en-US" sz="1200" b="0" i="0" u="none" strike="noStrike">
                          <a:solidFill>
                            <a:srgbClr val="000000"/>
                          </a:solidFill>
                          <a:effectLst/>
                          <a:latin typeface="Times New Roman" panose="02020603050405020304" pitchFamily="18" charset="0"/>
                        </a:rPr>
                        <a:t>12</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sz="1200" b="0" i="0" u="none" strike="noStrike" dirty="0">
                          <a:solidFill>
                            <a:srgbClr val="000000"/>
                          </a:solidFill>
                          <a:effectLst/>
                          <a:latin typeface="Times New Roman" panose="02020603050405020304" pitchFamily="18" charset="0"/>
                        </a:rPr>
                        <a:t>Percentage of PER</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200" b="0" i="0" u="none" strike="noStrike" dirty="0">
                          <a:solidFill>
                            <a:srgbClr val="000000"/>
                          </a:solidFill>
                          <a:effectLst/>
                          <a:latin typeface="Times New Roman" panose="02020603050405020304" pitchFamily="18" charset="0"/>
                        </a:rPr>
                        <a:t> </a:t>
                      </a:r>
                    </a:p>
                  </a:txBody>
                  <a:tcPr marL="5321" marR="5321" marT="53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31"/>
                  </a:ext>
                </a:extLst>
              </a:tr>
            </a:tbl>
          </a:graphicData>
        </a:graphic>
      </p:graphicFrame>
    </p:spTree>
    <p:extLst>
      <p:ext uri="{BB962C8B-B14F-4D97-AF65-F5344CB8AC3E}">
        <p14:creationId xmlns:p14="http://schemas.microsoft.com/office/powerpoint/2010/main" val="34123716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610035" y="379002"/>
          <a:ext cx="11214820" cy="6475821"/>
        </p:xfrm>
        <a:graphic>
          <a:graphicData uri="http://schemas.openxmlformats.org/drawingml/2006/table">
            <a:tbl>
              <a:tblPr/>
              <a:tblGrid>
                <a:gridCol w="803129">
                  <a:extLst>
                    <a:ext uri="{9D8B030D-6E8A-4147-A177-3AD203B41FA5}">
                      <a16:colId xmlns:a16="http://schemas.microsoft.com/office/drawing/2014/main" xmlns="" val="20000"/>
                    </a:ext>
                  </a:extLst>
                </a:gridCol>
                <a:gridCol w="4790209">
                  <a:extLst>
                    <a:ext uri="{9D8B030D-6E8A-4147-A177-3AD203B41FA5}">
                      <a16:colId xmlns:a16="http://schemas.microsoft.com/office/drawing/2014/main" xmlns="" val="20001"/>
                    </a:ext>
                  </a:extLst>
                </a:gridCol>
                <a:gridCol w="4613564">
                  <a:extLst>
                    <a:ext uri="{9D8B030D-6E8A-4147-A177-3AD203B41FA5}">
                      <a16:colId xmlns:a16="http://schemas.microsoft.com/office/drawing/2014/main" xmlns="" val="20002"/>
                    </a:ext>
                  </a:extLst>
                </a:gridCol>
                <a:gridCol w="1007918">
                  <a:extLst>
                    <a:ext uri="{9D8B030D-6E8A-4147-A177-3AD203B41FA5}">
                      <a16:colId xmlns:a16="http://schemas.microsoft.com/office/drawing/2014/main" xmlns="" val="20003"/>
                    </a:ext>
                  </a:extLst>
                </a:gridCol>
              </a:tblGrid>
              <a:tr h="139274">
                <a:tc rowSpan="9">
                  <a:txBody>
                    <a:bodyPr/>
                    <a:lstStyle/>
                    <a:p>
                      <a:pPr algn="ctr" fontAlgn="ctr"/>
                      <a:r>
                        <a:rPr lang="en-US" sz="1600" b="0" i="0" u="none" strike="noStrike" dirty="0">
                          <a:solidFill>
                            <a:srgbClr val="000000"/>
                          </a:solidFill>
                          <a:effectLst/>
                          <a:latin typeface="Times New Roman" panose="02020603050405020304" pitchFamily="18" charset="0"/>
                        </a:rPr>
                        <a:t>13</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ctr"/>
                      <a:r>
                        <a:rPr lang="en-US" sz="1600" b="0" i="0" u="none" strike="noStrike" dirty="0">
                          <a:solidFill>
                            <a:srgbClr val="000000"/>
                          </a:solidFill>
                          <a:effectLst/>
                          <a:latin typeface="Times New Roman" panose="02020603050405020304" pitchFamily="18" charset="0"/>
                        </a:rPr>
                        <a:t>(a) No. of EVMs-VVPATs to be used </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Times New Roman" panose="02020603050405020304" pitchFamily="18" charset="0"/>
                        </a:rPr>
                        <a:t>Control Units  -                          </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39274">
                <a:tc vMerge="1">
                  <a:txBody>
                    <a:bodyPr/>
                    <a:lstStyle/>
                    <a:p>
                      <a:endParaRPr lang="en-US"/>
                    </a:p>
                  </a:txBody>
                  <a:tcPr/>
                </a:tc>
                <a:tc vMerge="1">
                  <a:txBody>
                    <a:bodyPr/>
                    <a:lstStyle/>
                    <a:p>
                      <a:endParaRPr lang="en-US"/>
                    </a:p>
                  </a:txBody>
                  <a:tcPr/>
                </a:tc>
                <a:tc>
                  <a:txBody>
                    <a:bodyPr/>
                    <a:lstStyle/>
                    <a:p>
                      <a:pPr algn="l" fontAlgn="ctr"/>
                      <a:r>
                        <a:rPr lang="en-US" sz="1100" b="0" i="0" u="none" strike="noStrike" dirty="0">
                          <a:solidFill>
                            <a:srgbClr val="000000"/>
                          </a:solidFill>
                          <a:effectLst/>
                          <a:latin typeface="Times New Roman" panose="02020603050405020304" pitchFamily="18" charset="0"/>
                        </a:rPr>
                        <a:t>Ballot Units  -                          </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39274">
                <a:tc vMerge="1">
                  <a:txBody>
                    <a:bodyPr/>
                    <a:lstStyle/>
                    <a:p>
                      <a:endParaRPr lang="en-US"/>
                    </a:p>
                  </a:txBody>
                  <a:tcPr/>
                </a:tc>
                <a:tc vMerge="1">
                  <a:txBody>
                    <a:bodyPr/>
                    <a:lstStyle/>
                    <a:p>
                      <a:endParaRPr lang="en-US"/>
                    </a:p>
                  </a:txBody>
                  <a:tcPr/>
                </a:tc>
                <a:tc>
                  <a:txBody>
                    <a:bodyPr/>
                    <a:lstStyle/>
                    <a:p>
                      <a:pPr algn="l" fontAlgn="ctr"/>
                      <a:r>
                        <a:rPr lang="en-US" sz="1100" b="0" i="0" u="none" strike="noStrike">
                          <a:solidFill>
                            <a:srgbClr val="000000"/>
                          </a:solidFill>
                          <a:effectLst/>
                          <a:latin typeface="Times New Roman" panose="02020603050405020304" pitchFamily="18" charset="0"/>
                        </a:rPr>
                        <a:t>VVPAT</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39274">
                <a:tc vMerge="1">
                  <a:txBody>
                    <a:bodyPr/>
                    <a:lstStyle/>
                    <a:p>
                      <a:endParaRPr lang="en-US"/>
                    </a:p>
                  </a:txBody>
                  <a:tcPr/>
                </a:tc>
                <a:tc rowSpan="3">
                  <a:txBody>
                    <a:bodyPr/>
                    <a:lstStyle/>
                    <a:p>
                      <a:pPr algn="l" fontAlgn="ctr"/>
                      <a:r>
                        <a:rPr lang="en-US" sz="1600" b="0" i="0" u="none" strike="noStrike" dirty="0">
                          <a:solidFill>
                            <a:srgbClr val="000000"/>
                          </a:solidFill>
                          <a:effectLst/>
                          <a:latin typeface="Times New Roman" panose="02020603050405020304" pitchFamily="18" charset="0"/>
                        </a:rPr>
                        <a:t>(b)Reserve EVM- VVPAT</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Times New Roman" panose="02020603050405020304" pitchFamily="18" charset="0"/>
                        </a:rPr>
                        <a:t>Control Units  -                          </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39274">
                <a:tc vMerge="1">
                  <a:txBody>
                    <a:bodyPr/>
                    <a:lstStyle/>
                    <a:p>
                      <a:endParaRPr lang="en-US"/>
                    </a:p>
                  </a:txBody>
                  <a:tcPr/>
                </a:tc>
                <a:tc vMerge="1">
                  <a:txBody>
                    <a:bodyPr/>
                    <a:lstStyle/>
                    <a:p>
                      <a:endParaRPr lang="en-US"/>
                    </a:p>
                  </a:txBody>
                  <a:tcPr/>
                </a:tc>
                <a:tc>
                  <a:txBody>
                    <a:bodyPr/>
                    <a:lstStyle/>
                    <a:p>
                      <a:pPr algn="l" fontAlgn="ctr"/>
                      <a:r>
                        <a:rPr lang="en-US" sz="1100" b="0" i="0" u="none" strike="noStrike">
                          <a:solidFill>
                            <a:srgbClr val="000000"/>
                          </a:solidFill>
                          <a:effectLst/>
                          <a:latin typeface="Times New Roman" panose="02020603050405020304" pitchFamily="18" charset="0"/>
                        </a:rPr>
                        <a:t>Ballot Units  -                          </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39274">
                <a:tc vMerge="1">
                  <a:txBody>
                    <a:bodyPr/>
                    <a:lstStyle/>
                    <a:p>
                      <a:endParaRPr lang="en-US"/>
                    </a:p>
                  </a:txBody>
                  <a:tcPr/>
                </a:tc>
                <a:tc vMerge="1">
                  <a:txBody>
                    <a:bodyPr/>
                    <a:lstStyle/>
                    <a:p>
                      <a:endParaRPr lang="en-US"/>
                    </a:p>
                  </a:txBody>
                  <a:tcPr/>
                </a:tc>
                <a:tc>
                  <a:txBody>
                    <a:bodyPr/>
                    <a:lstStyle/>
                    <a:p>
                      <a:pPr algn="l" fontAlgn="ctr"/>
                      <a:r>
                        <a:rPr lang="en-US" sz="1100" b="0" i="0" u="none" strike="noStrike">
                          <a:solidFill>
                            <a:srgbClr val="000000"/>
                          </a:solidFill>
                          <a:effectLst/>
                          <a:latin typeface="Times New Roman" panose="02020603050405020304" pitchFamily="18" charset="0"/>
                        </a:rPr>
                        <a:t>VVPAT</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39274">
                <a:tc vMerge="1">
                  <a:txBody>
                    <a:bodyPr/>
                    <a:lstStyle/>
                    <a:p>
                      <a:endParaRPr lang="en-US"/>
                    </a:p>
                  </a:txBody>
                  <a:tcPr/>
                </a:tc>
                <a:tc rowSpan="3">
                  <a:txBody>
                    <a:bodyPr/>
                    <a:lstStyle/>
                    <a:p>
                      <a:pPr algn="l" fontAlgn="ctr"/>
                      <a:r>
                        <a:rPr lang="en-US" sz="1600" b="1" i="0" u="none" strike="noStrike" dirty="0">
                          <a:solidFill>
                            <a:srgbClr val="000000"/>
                          </a:solidFill>
                          <a:effectLst/>
                          <a:latin typeface="Times New Roman" panose="02020603050405020304" pitchFamily="18" charset="0"/>
                        </a:rPr>
                        <a:t>Total</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0" u="none" strike="noStrike" dirty="0">
                          <a:solidFill>
                            <a:srgbClr val="000000"/>
                          </a:solidFill>
                          <a:effectLst/>
                          <a:latin typeface="Times New Roman" panose="02020603050405020304" pitchFamily="18" charset="0"/>
                        </a:rPr>
                        <a:t>Control Units  -                          </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39274">
                <a:tc vMerge="1">
                  <a:txBody>
                    <a:bodyPr/>
                    <a:lstStyle/>
                    <a:p>
                      <a:endParaRPr lang="en-US"/>
                    </a:p>
                  </a:txBody>
                  <a:tcPr/>
                </a:tc>
                <a:tc vMerge="1">
                  <a:txBody>
                    <a:bodyPr/>
                    <a:lstStyle/>
                    <a:p>
                      <a:endParaRPr lang="en-US"/>
                    </a:p>
                  </a:txBody>
                  <a:tcPr/>
                </a:tc>
                <a:tc>
                  <a:txBody>
                    <a:bodyPr/>
                    <a:lstStyle/>
                    <a:p>
                      <a:pPr algn="l" fontAlgn="ctr"/>
                      <a:r>
                        <a:rPr lang="en-US" sz="1100" b="1" i="0" u="none" strike="noStrike" dirty="0">
                          <a:solidFill>
                            <a:srgbClr val="000000"/>
                          </a:solidFill>
                          <a:effectLst/>
                          <a:latin typeface="Times New Roman" panose="02020603050405020304" pitchFamily="18" charset="0"/>
                        </a:rPr>
                        <a:t>Ballot Units  -                          </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39274">
                <a:tc vMerge="1">
                  <a:txBody>
                    <a:bodyPr/>
                    <a:lstStyle/>
                    <a:p>
                      <a:endParaRPr lang="en-US"/>
                    </a:p>
                  </a:txBody>
                  <a:tcPr/>
                </a:tc>
                <a:tc vMerge="1">
                  <a:txBody>
                    <a:bodyPr/>
                    <a:lstStyle/>
                    <a:p>
                      <a:endParaRPr lang="en-US"/>
                    </a:p>
                  </a:txBody>
                  <a:tcPr/>
                </a:tc>
                <a:tc>
                  <a:txBody>
                    <a:bodyPr/>
                    <a:lstStyle/>
                    <a:p>
                      <a:pPr algn="l" fontAlgn="ctr"/>
                      <a:r>
                        <a:rPr lang="en-US" sz="1100" b="1" i="0" u="none" strike="noStrike" dirty="0">
                          <a:solidFill>
                            <a:srgbClr val="000000"/>
                          </a:solidFill>
                          <a:effectLst/>
                          <a:latin typeface="Times New Roman" panose="02020603050405020304" pitchFamily="18" charset="0"/>
                        </a:rPr>
                        <a:t>VVPAT</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18859">
                <a:tc>
                  <a:txBody>
                    <a:bodyPr/>
                    <a:lstStyle/>
                    <a:p>
                      <a:pPr algn="ctr" fontAlgn="ctr"/>
                      <a:r>
                        <a:rPr lang="en-US" sz="1600" b="0" i="0" u="none" strike="noStrike" dirty="0">
                          <a:solidFill>
                            <a:srgbClr val="000000"/>
                          </a:solidFill>
                          <a:effectLst/>
                          <a:latin typeface="Times New Roman" panose="02020603050405020304" pitchFamily="18" charset="0"/>
                        </a:rPr>
                        <a:t>14</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sz="1600" b="0" i="0" u="none" strike="noStrike" dirty="0">
                          <a:solidFill>
                            <a:srgbClr val="000000"/>
                          </a:solidFill>
                          <a:effectLst/>
                          <a:latin typeface="Times New Roman" panose="02020603050405020304" pitchFamily="18" charset="0"/>
                        </a:rPr>
                        <a:t>Total No. of Women Candidates – </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139274">
                <a:tc rowSpan="15">
                  <a:txBody>
                    <a:bodyPr/>
                    <a:lstStyle/>
                    <a:p>
                      <a:pPr algn="ctr" fontAlgn="ctr"/>
                      <a:r>
                        <a:rPr lang="en-US" sz="1600" b="0" i="0" u="none" strike="noStrike" dirty="0">
                          <a:solidFill>
                            <a:srgbClr val="000000"/>
                          </a:solidFill>
                          <a:effectLst/>
                          <a:latin typeface="Times New Roman" panose="02020603050405020304" pitchFamily="18" charset="0"/>
                        </a:rPr>
                        <a:t>15</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5">
                  <a:txBody>
                    <a:bodyPr/>
                    <a:lstStyle/>
                    <a:p>
                      <a:pPr algn="l" fontAlgn="ctr"/>
                      <a:r>
                        <a:rPr lang="en-US" sz="1600" b="0" i="0" u="none" strike="noStrike" dirty="0">
                          <a:solidFill>
                            <a:srgbClr val="000000"/>
                          </a:solidFill>
                          <a:effectLst/>
                          <a:latin typeface="Times New Roman" panose="02020603050405020304" pitchFamily="18" charset="0"/>
                        </a:rPr>
                        <a:t>Party-wise list of candidates (Number)</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1" i="0" u="none" strike="noStrike" dirty="0">
                          <a:solidFill>
                            <a:srgbClr val="000000"/>
                          </a:solidFill>
                          <a:effectLst/>
                          <a:latin typeface="Times New Roman" panose="02020603050405020304" pitchFamily="18" charset="0"/>
                        </a:rPr>
                        <a:t>Name of  Political Parties</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Times New Roman" panose="02020603050405020304" pitchFamily="18" charset="0"/>
                        </a:rPr>
                        <a:t> </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78548">
                <a:tc vMerge="1">
                  <a:txBody>
                    <a:bodyPr/>
                    <a:lstStyle/>
                    <a:p>
                      <a:endParaRPr lang="en-US"/>
                    </a:p>
                  </a:txBody>
                  <a:tcPr/>
                </a:tc>
                <a:tc vMerge="1">
                  <a:txBody>
                    <a:bodyPr/>
                    <a:lstStyle/>
                    <a:p>
                      <a:endParaRPr lang="en-US"/>
                    </a:p>
                  </a:txBody>
                  <a:tcPr/>
                </a:tc>
                <a:tc>
                  <a:txBody>
                    <a:bodyPr/>
                    <a:lstStyle/>
                    <a:p>
                      <a:pPr algn="l" fontAlgn="ctr"/>
                      <a:r>
                        <a:rPr lang="en-US" sz="1000" b="1" i="0" u="none" strike="noStrike" dirty="0">
                          <a:solidFill>
                            <a:srgbClr val="000000"/>
                          </a:solidFill>
                          <a:effectLst/>
                          <a:latin typeface="Times New Roman" panose="02020603050405020304" pitchFamily="18" charset="0"/>
                        </a:rPr>
                        <a:t>A. Recognized National &amp; State Political Parties</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Times New Roman" panose="02020603050405020304" pitchFamily="18" charset="0"/>
                        </a:rPr>
                        <a:t> </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139274">
                <a:tc vMerge="1">
                  <a:txBody>
                    <a:bodyPr/>
                    <a:lstStyle/>
                    <a:p>
                      <a:endParaRPr lang="en-US"/>
                    </a:p>
                  </a:txBody>
                  <a:tcPr/>
                </a:tc>
                <a:tc vMerge="1">
                  <a:txBody>
                    <a:bodyPr/>
                    <a:lstStyle/>
                    <a:p>
                      <a:endParaRPr lang="en-US"/>
                    </a:p>
                  </a:txBody>
                  <a:tcPr/>
                </a:tc>
                <a:tc>
                  <a:txBody>
                    <a:bodyPr/>
                    <a:lstStyle/>
                    <a:p>
                      <a:pPr algn="l" fontAlgn="ctr"/>
                      <a:r>
                        <a:rPr lang="en-US" sz="1000" b="0" i="0" u="none" strike="noStrike" dirty="0">
                          <a:solidFill>
                            <a:srgbClr val="000000"/>
                          </a:solidFill>
                          <a:effectLst/>
                          <a:latin typeface="Times New Roman" panose="02020603050405020304" pitchFamily="18" charset="0"/>
                        </a:rPr>
                        <a:t>1.BSP</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139274">
                <a:tc vMerge="1">
                  <a:txBody>
                    <a:bodyPr/>
                    <a:lstStyle/>
                    <a:p>
                      <a:endParaRPr lang="en-US"/>
                    </a:p>
                  </a:txBody>
                  <a:tcPr/>
                </a:tc>
                <a:tc vMerge="1">
                  <a:txBody>
                    <a:bodyPr/>
                    <a:lstStyle/>
                    <a:p>
                      <a:endParaRPr lang="en-US"/>
                    </a:p>
                  </a:txBody>
                  <a:tcPr/>
                </a:tc>
                <a:tc>
                  <a:txBody>
                    <a:bodyPr/>
                    <a:lstStyle/>
                    <a:p>
                      <a:pPr algn="l" fontAlgn="ctr"/>
                      <a:r>
                        <a:rPr lang="en-US" sz="1000" b="0" i="0" u="none" strike="noStrike" dirty="0">
                          <a:solidFill>
                            <a:srgbClr val="000000"/>
                          </a:solidFill>
                          <a:effectLst/>
                          <a:latin typeface="Times New Roman" panose="02020603050405020304" pitchFamily="18" charset="0"/>
                        </a:rPr>
                        <a:t>2.BJP</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139274">
                <a:tc vMerge="1">
                  <a:txBody>
                    <a:bodyPr/>
                    <a:lstStyle/>
                    <a:p>
                      <a:endParaRPr lang="en-US"/>
                    </a:p>
                  </a:txBody>
                  <a:tcPr/>
                </a:tc>
                <a:tc vMerge="1">
                  <a:txBody>
                    <a:bodyPr/>
                    <a:lstStyle/>
                    <a:p>
                      <a:endParaRPr lang="en-US"/>
                    </a:p>
                  </a:txBody>
                  <a:tcPr/>
                </a:tc>
                <a:tc>
                  <a:txBody>
                    <a:bodyPr/>
                    <a:lstStyle/>
                    <a:p>
                      <a:pPr algn="l" fontAlgn="ctr"/>
                      <a:r>
                        <a:rPr lang="en-US" sz="1000" b="0" i="0" u="none" strike="noStrike" dirty="0">
                          <a:solidFill>
                            <a:srgbClr val="000000"/>
                          </a:solidFill>
                          <a:effectLst/>
                          <a:latin typeface="Times New Roman" panose="02020603050405020304" pitchFamily="18" charset="0"/>
                        </a:rPr>
                        <a:t>3.CPI</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139274">
                <a:tc vMerge="1">
                  <a:txBody>
                    <a:bodyPr/>
                    <a:lstStyle/>
                    <a:p>
                      <a:endParaRPr lang="en-US"/>
                    </a:p>
                  </a:txBody>
                  <a:tcPr/>
                </a:tc>
                <a:tc vMerge="1">
                  <a:txBody>
                    <a:bodyPr/>
                    <a:lstStyle/>
                    <a:p>
                      <a:endParaRPr lang="en-US"/>
                    </a:p>
                  </a:txBody>
                  <a:tcPr/>
                </a:tc>
                <a:tc>
                  <a:txBody>
                    <a:bodyPr/>
                    <a:lstStyle/>
                    <a:p>
                      <a:pPr algn="l" fontAlgn="ctr"/>
                      <a:r>
                        <a:rPr lang="en-US" sz="1000" b="0" i="0" u="none" strike="noStrike" dirty="0">
                          <a:solidFill>
                            <a:srgbClr val="000000"/>
                          </a:solidFill>
                          <a:effectLst/>
                          <a:latin typeface="Times New Roman" panose="02020603050405020304" pitchFamily="18" charset="0"/>
                        </a:rPr>
                        <a:t>4.CPI(M)</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imes New Roman" panose="02020603050405020304" pitchFamily="18" charset="0"/>
                        </a:rPr>
                        <a:t> </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139274">
                <a:tc vMerge="1">
                  <a:txBody>
                    <a:bodyPr/>
                    <a:lstStyle/>
                    <a:p>
                      <a:endParaRPr lang="en-US"/>
                    </a:p>
                  </a:txBody>
                  <a:tcPr/>
                </a:tc>
                <a:tc vMerge="1">
                  <a:txBody>
                    <a:bodyPr/>
                    <a:lstStyle/>
                    <a:p>
                      <a:endParaRPr lang="en-US"/>
                    </a:p>
                  </a:txBody>
                  <a:tcPr/>
                </a:tc>
                <a:tc>
                  <a:txBody>
                    <a:bodyPr/>
                    <a:lstStyle/>
                    <a:p>
                      <a:pPr algn="l" fontAlgn="ctr"/>
                      <a:r>
                        <a:rPr lang="en-US" sz="1000" b="0" i="0" u="none" strike="noStrike" dirty="0">
                          <a:solidFill>
                            <a:srgbClr val="000000"/>
                          </a:solidFill>
                          <a:effectLst/>
                          <a:latin typeface="Times New Roman" panose="02020603050405020304" pitchFamily="18" charset="0"/>
                        </a:rPr>
                        <a:t>5.INC</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imes New Roman" panose="02020603050405020304" pitchFamily="18" charset="0"/>
                        </a:rPr>
                        <a:t> </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139274">
                <a:tc vMerge="1">
                  <a:txBody>
                    <a:bodyPr/>
                    <a:lstStyle/>
                    <a:p>
                      <a:endParaRPr lang="en-US"/>
                    </a:p>
                  </a:txBody>
                  <a:tcPr/>
                </a:tc>
                <a:tc vMerge="1">
                  <a:txBody>
                    <a:bodyPr/>
                    <a:lstStyle/>
                    <a:p>
                      <a:endParaRPr lang="en-US"/>
                    </a:p>
                  </a:txBody>
                  <a:tcPr/>
                </a:tc>
                <a:tc>
                  <a:txBody>
                    <a:bodyPr/>
                    <a:lstStyle/>
                    <a:p>
                      <a:pPr algn="l" fontAlgn="ctr"/>
                      <a:r>
                        <a:rPr lang="en-US" sz="1000" b="0" i="0" u="none" strike="noStrike" dirty="0">
                          <a:solidFill>
                            <a:srgbClr val="000000"/>
                          </a:solidFill>
                          <a:effectLst/>
                          <a:latin typeface="Times New Roman" panose="02020603050405020304" pitchFamily="18" charset="0"/>
                        </a:rPr>
                        <a:t>6.NCP </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imes New Roman" panose="02020603050405020304" pitchFamily="18" charset="0"/>
                        </a:rPr>
                        <a:t> </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r h="139274">
                <a:tc vMerge="1">
                  <a:txBody>
                    <a:bodyPr/>
                    <a:lstStyle/>
                    <a:p>
                      <a:endParaRPr lang="en-US"/>
                    </a:p>
                  </a:txBody>
                  <a:tcPr/>
                </a:tc>
                <a:tc vMerge="1">
                  <a:txBody>
                    <a:bodyPr/>
                    <a:lstStyle/>
                    <a:p>
                      <a:endParaRPr lang="en-US"/>
                    </a:p>
                  </a:txBody>
                  <a:tcPr/>
                </a:tc>
                <a:tc>
                  <a:txBody>
                    <a:bodyPr/>
                    <a:lstStyle/>
                    <a:p>
                      <a:pPr algn="l" fontAlgn="ctr"/>
                      <a:r>
                        <a:rPr lang="en-US" sz="1000" b="0" i="0" u="none" strike="noStrike" dirty="0">
                          <a:solidFill>
                            <a:srgbClr val="000000"/>
                          </a:solidFill>
                          <a:effectLst/>
                          <a:latin typeface="Times New Roman" panose="02020603050405020304" pitchFamily="18" charset="0"/>
                        </a:rPr>
                        <a:t>7.AIFB</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imes New Roman" panose="02020603050405020304" pitchFamily="18" charset="0"/>
                        </a:rPr>
                        <a:t> </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8"/>
                  </a:ext>
                </a:extLst>
              </a:tr>
              <a:tr h="139274">
                <a:tc vMerge="1">
                  <a:txBody>
                    <a:bodyPr/>
                    <a:lstStyle/>
                    <a:p>
                      <a:endParaRPr lang="en-US"/>
                    </a:p>
                  </a:txBody>
                  <a:tcPr/>
                </a:tc>
                <a:tc vMerge="1">
                  <a:txBody>
                    <a:bodyPr/>
                    <a:lstStyle/>
                    <a:p>
                      <a:endParaRPr lang="en-US"/>
                    </a:p>
                  </a:txBody>
                  <a:tcPr/>
                </a:tc>
                <a:tc>
                  <a:txBody>
                    <a:bodyPr/>
                    <a:lstStyle/>
                    <a:p>
                      <a:pPr algn="l" fontAlgn="ctr"/>
                      <a:r>
                        <a:rPr lang="en-US" sz="1000" b="0" i="0" u="none" strike="noStrike" dirty="0">
                          <a:solidFill>
                            <a:srgbClr val="000000"/>
                          </a:solidFill>
                          <a:effectLst/>
                          <a:latin typeface="Times New Roman" panose="02020603050405020304" pitchFamily="18" charset="0"/>
                        </a:rPr>
                        <a:t>8.AITC</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imes New Roman" panose="02020603050405020304" pitchFamily="18" charset="0"/>
                        </a:rPr>
                        <a:t> </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9"/>
                  </a:ext>
                </a:extLst>
              </a:tr>
              <a:tr h="139274">
                <a:tc vMerge="1">
                  <a:txBody>
                    <a:bodyPr/>
                    <a:lstStyle/>
                    <a:p>
                      <a:endParaRPr lang="en-US"/>
                    </a:p>
                  </a:txBody>
                  <a:tcPr/>
                </a:tc>
                <a:tc vMerge="1">
                  <a:txBody>
                    <a:bodyPr/>
                    <a:lstStyle/>
                    <a:p>
                      <a:endParaRPr lang="en-US"/>
                    </a:p>
                  </a:txBody>
                  <a:tcPr/>
                </a:tc>
                <a:tc>
                  <a:txBody>
                    <a:bodyPr/>
                    <a:lstStyle/>
                    <a:p>
                      <a:pPr algn="l" fontAlgn="ctr"/>
                      <a:r>
                        <a:rPr lang="en-US" sz="1000" b="0" i="0" u="none" strike="noStrike" dirty="0">
                          <a:solidFill>
                            <a:srgbClr val="000000"/>
                          </a:solidFill>
                          <a:effectLst/>
                          <a:latin typeface="Times New Roman" panose="02020603050405020304" pitchFamily="18" charset="0"/>
                        </a:rPr>
                        <a:t>9. RSP</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imes New Roman" panose="02020603050405020304" pitchFamily="18" charset="0"/>
                        </a:rPr>
                        <a:t> </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0"/>
                  </a:ext>
                </a:extLst>
              </a:tr>
              <a:tr h="152539">
                <a:tc vMerge="1">
                  <a:txBody>
                    <a:bodyPr/>
                    <a:lstStyle/>
                    <a:p>
                      <a:endParaRPr lang="en-US"/>
                    </a:p>
                  </a:txBody>
                  <a:tcPr/>
                </a:tc>
                <a:tc vMerge="1">
                  <a:txBody>
                    <a:bodyPr/>
                    <a:lstStyle/>
                    <a:p>
                      <a:endParaRPr lang="en-US"/>
                    </a:p>
                  </a:txBody>
                  <a:tcPr/>
                </a:tc>
                <a:tc>
                  <a:txBody>
                    <a:bodyPr/>
                    <a:lstStyle/>
                    <a:p>
                      <a:pPr algn="l" fontAlgn="ctr"/>
                      <a:r>
                        <a:rPr lang="en-US" sz="1000" b="1" i="0" u="none" strike="noStrike">
                          <a:solidFill>
                            <a:srgbClr val="000000"/>
                          </a:solidFill>
                          <a:effectLst/>
                          <a:latin typeface="Times New Roman" panose="02020603050405020304" pitchFamily="18" charset="0"/>
                        </a:rPr>
                        <a:t>Total</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imes New Roman" panose="02020603050405020304" pitchFamily="18" charset="0"/>
                        </a:rPr>
                        <a:t> </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1"/>
                  </a:ext>
                </a:extLst>
              </a:tr>
              <a:tr h="246527">
                <a:tc vMerge="1">
                  <a:txBody>
                    <a:bodyPr/>
                    <a:lstStyle/>
                    <a:p>
                      <a:endParaRPr lang="en-US"/>
                    </a:p>
                  </a:txBody>
                  <a:tcPr/>
                </a:tc>
                <a:tc vMerge="1">
                  <a:txBody>
                    <a:bodyPr/>
                    <a:lstStyle/>
                    <a:p>
                      <a:endParaRPr lang="en-US"/>
                    </a:p>
                  </a:txBody>
                  <a:tcPr/>
                </a:tc>
                <a:tc>
                  <a:txBody>
                    <a:bodyPr/>
                    <a:lstStyle/>
                    <a:p>
                      <a:pPr algn="l" fontAlgn="ctr"/>
                      <a:r>
                        <a:rPr lang="en-US" sz="1000" b="1" i="0" u="none" strike="noStrike" dirty="0">
                          <a:solidFill>
                            <a:srgbClr val="000000"/>
                          </a:solidFill>
                          <a:effectLst/>
                          <a:latin typeface="Times New Roman" panose="02020603050405020304" pitchFamily="18" charset="0"/>
                        </a:rPr>
                        <a:t>B.</a:t>
                      </a:r>
                      <a:r>
                        <a:rPr lang="en-US" sz="1000" b="0" i="0" u="none" strike="noStrike" dirty="0">
                          <a:solidFill>
                            <a:srgbClr val="000000"/>
                          </a:solidFill>
                          <a:effectLst/>
                          <a:latin typeface="Times New Roman" panose="02020603050405020304" pitchFamily="18" charset="0"/>
                        </a:rPr>
                        <a:t>  Registered Political Parties (other than recognized National and State Political Parties)</a:t>
                      </a:r>
                      <a:endParaRPr lang="en-US" sz="1000" b="1" i="0" u="none" strike="noStrike" dirty="0">
                        <a:solidFill>
                          <a:srgbClr val="000000"/>
                        </a:solidFill>
                        <a:effectLst/>
                        <a:latin typeface="Times New Roman" panose="02020603050405020304" pitchFamily="18" charset="0"/>
                      </a:endParaRP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imes New Roman" panose="02020603050405020304" pitchFamily="18" charset="0"/>
                        </a:rPr>
                        <a:t> </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2"/>
                  </a:ext>
                </a:extLst>
              </a:tr>
              <a:tr h="139274">
                <a:tc vMerge="1">
                  <a:txBody>
                    <a:bodyPr/>
                    <a:lstStyle/>
                    <a:p>
                      <a:endParaRPr lang="en-US"/>
                    </a:p>
                  </a:txBody>
                  <a:tcPr/>
                </a:tc>
                <a:tc vMerge="1">
                  <a:txBody>
                    <a:bodyPr/>
                    <a:lstStyle/>
                    <a:p>
                      <a:endParaRPr lang="en-US"/>
                    </a:p>
                  </a:txBody>
                  <a:tcPr/>
                </a:tc>
                <a:tc>
                  <a:txBody>
                    <a:bodyPr/>
                    <a:lstStyle/>
                    <a:p>
                      <a:pPr algn="l" fontAlgn="ctr"/>
                      <a:r>
                        <a:rPr lang="en-US" sz="1000" b="1" i="0" u="none" strike="noStrike" dirty="0">
                          <a:solidFill>
                            <a:srgbClr val="000000"/>
                          </a:solidFill>
                          <a:effectLst/>
                          <a:latin typeface="Times New Roman" panose="02020603050405020304" pitchFamily="18" charset="0"/>
                        </a:rPr>
                        <a:t>C. Independents</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3"/>
                  </a:ext>
                </a:extLst>
              </a:tr>
              <a:tr h="172434">
                <a:tc vMerge="1">
                  <a:txBody>
                    <a:bodyPr/>
                    <a:lstStyle/>
                    <a:p>
                      <a:endParaRPr lang="en-US"/>
                    </a:p>
                  </a:txBody>
                  <a:tcPr/>
                </a:tc>
                <a:tc vMerge="1">
                  <a:txBody>
                    <a:bodyPr/>
                    <a:lstStyle/>
                    <a:p>
                      <a:endParaRPr lang="en-US"/>
                    </a:p>
                  </a:txBody>
                  <a:tcPr/>
                </a:tc>
                <a:tc>
                  <a:txBody>
                    <a:bodyPr/>
                    <a:lstStyle/>
                    <a:p>
                      <a:pPr algn="l" fontAlgn="ctr"/>
                      <a:r>
                        <a:rPr lang="en-US" sz="1000" b="1" i="0" u="none" strike="noStrike" dirty="0">
                          <a:solidFill>
                            <a:srgbClr val="000000"/>
                          </a:solidFill>
                          <a:effectLst/>
                          <a:latin typeface="Times New Roman" panose="02020603050405020304" pitchFamily="18" charset="0"/>
                        </a:rPr>
                        <a:t>Total</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imes New Roman" panose="02020603050405020304" pitchFamily="18" charset="0"/>
                        </a:rPr>
                        <a:t> </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4"/>
                  </a:ext>
                </a:extLst>
              </a:tr>
              <a:tr h="139274">
                <a:tc rowSpan="3">
                  <a:txBody>
                    <a:bodyPr/>
                    <a:lstStyle/>
                    <a:p>
                      <a:pPr algn="ctr" fontAlgn="ctr"/>
                      <a:r>
                        <a:rPr lang="en-US" sz="1600" b="0" i="0" u="none" strike="noStrike">
                          <a:solidFill>
                            <a:srgbClr val="000000"/>
                          </a:solidFill>
                          <a:effectLst/>
                          <a:latin typeface="Times New Roman" panose="02020603050405020304" pitchFamily="18" charset="0"/>
                        </a:rPr>
                        <a:t>16</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ctr"/>
                      <a:r>
                        <a:rPr lang="en-US" sz="1600" b="0" i="0" u="none" strike="noStrike" dirty="0">
                          <a:solidFill>
                            <a:srgbClr val="000000"/>
                          </a:solidFill>
                          <a:effectLst/>
                          <a:latin typeface="Times New Roman" panose="02020603050405020304" pitchFamily="18" charset="0"/>
                        </a:rPr>
                        <a:t>No. of EVMs-VVPAT  replaced during Mock Poll</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Times New Roman" panose="02020603050405020304" pitchFamily="18" charset="0"/>
                        </a:rPr>
                        <a:t>CU</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Times New Roman" panose="02020603050405020304" pitchFamily="18" charset="0"/>
                        </a:rPr>
                        <a:t> </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5"/>
                  </a:ext>
                </a:extLst>
              </a:tr>
              <a:tr h="139274">
                <a:tc vMerge="1">
                  <a:txBody>
                    <a:bodyPr/>
                    <a:lstStyle/>
                    <a:p>
                      <a:endParaRPr lang="en-US"/>
                    </a:p>
                  </a:txBody>
                  <a:tcPr/>
                </a:tc>
                <a:tc vMerge="1">
                  <a:txBody>
                    <a:bodyPr/>
                    <a:lstStyle/>
                    <a:p>
                      <a:endParaRPr lang="en-US"/>
                    </a:p>
                  </a:txBody>
                  <a:tcPr/>
                </a:tc>
                <a:tc>
                  <a:txBody>
                    <a:bodyPr/>
                    <a:lstStyle/>
                    <a:p>
                      <a:pPr algn="l" fontAlgn="ctr"/>
                      <a:r>
                        <a:rPr lang="en-US" sz="1000" b="0" i="0" u="none" strike="noStrike" dirty="0">
                          <a:solidFill>
                            <a:srgbClr val="000000"/>
                          </a:solidFill>
                          <a:effectLst/>
                          <a:latin typeface="Times New Roman" panose="02020603050405020304" pitchFamily="18" charset="0"/>
                        </a:rPr>
                        <a:t>BU</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Times New Roman" panose="02020603050405020304" pitchFamily="18" charset="0"/>
                        </a:rPr>
                        <a:t> </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6"/>
                  </a:ext>
                </a:extLst>
              </a:tr>
              <a:tr h="139274">
                <a:tc vMerge="1">
                  <a:txBody>
                    <a:bodyPr/>
                    <a:lstStyle/>
                    <a:p>
                      <a:endParaRPr lang="en-US"/>
                    </a:p>
                  </a:txBody>
                  <a:tcPr/>
                </a:tc>
                <a:tc vMerge="1">
                  <a:txBody>
                    <a:bodyPr/>
                    <a:lstStyle/>
                    <a:p>
                      <a:endParaRPr lang="en-US"/>
                    </a:p>
                  </a:txBody>
                  <a:tcPr/>
                </a:tc>
                <a:tc>
                  <a:txBody>
                    <a:bodyPr/>
                    <a:lstStyle/>
                    <a:p>
                      <a:pPr algn="l" fontAlgn="ctr"/>
                      <a:r>
                        <a:rPr lang="en-US" sz="1000" b="0" i="0" u="none" strike="noStrike" dirty="0">
                          <a:solidFill>
                            <a:srgbClr val="000000"/>
                          </a:solidFill>
                          <a:effectLst/>
                          <a:latin typeface="Times New Roman" panose="02020603050405020304" pitchFamily="18" charset="0"/>
                        </a:rPr>
                        <a:t>VVPAT</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Times New Roman" panose="02020603050405020304" pitchFamily="18" charset="0"/>
                        </a:rPr>
                        <a:t> </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7"/>
                  </a:ext>
                </a:extLst>
              </a:tr>
              <a:tr h="139274">
                <a:tc rowSpan="3">
                  <a:txBody>
                    <a:bodyPr/>
                    <a:lstStyle/>
                    <a:p>
                      <a:pPr algn="ctr" fontAlgn="ctr"/>
                      <a:r>
                        <a:rPr lang="en-US" sz="1600" b="0" i="0" u="none" strike="noStrike">
                          <a:solidFill>
                            <a:srgbClr val="000000"/>
                          </a:solidFill>
                          <a:effectLst/>
                          <a:latin typeface="Times New Roman" panose="02020603050405020304" pitchFamily="18" charset="0"/>
                        </a:rPr>
                        <a:t>17</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ctr"/>
                      <a:r>
                        <a:rPr lang="en-US" sz="1600" b="0" i="0" u="none" strike="noStrike" dirty="0">
                          <a:solidFill>
                            <a:srgbClr val="000000"/>
                          </a:solidFill>
                          <a:effectLst/>
                          <a:latin typeface="Times New Roman" panose="02020603050405020304" pitchFamily="18" charset="0"/>
                        </a:rPr>
                        <a:t>No. of EVMs-VVPAT  replaced during  Poll [cumulative figure]</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Times New Roman" panose="02020603050405020304" pitchFamily="18" charset="0"/>
                        </a:rPr>
                        <a:t>CU</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Times New Roman" panose="02020603050405020304" pitchFamily="18" charset="0"/>
                        </a:rPr>
                        <a:t> </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8"/>
                  </a:ext>
                </a:extLst>
              </a:tr>
              <a:tr h="139274">
                <a:tc vMerge="1">
                  <a:txBody>
                    <a:bodyPr/>
                    <a:lstStyle/>
                    <a:p>
                      <a:endParaRPr lang="en-US"/>
                    </a:p>
                  </a:txBody>
                  <a:tcPr/>
                </a:tc>
                <a:tc vMerge="1">
                  <a:txBody>
                    <a:bodyPr/>
                    <a:lstStyle/>
                    <a:p>
                      <a:endParaRPr lang="en-US"/>
                    </a:p>
                  </a:txBody>
                  <a:tcPr/>
                </a:tc>
                <a:tc>
                  <a:txBody>
                    <a:bodyPr/>
                    <a:lstStyle/>
                    <a:p>
                      <a:pPr algn="l" fontAlgn="ctr"/>
                      <a:r>
                        <a:rPr lang="en-US" sz="1000" b="0" i="0" u="none" strike="noStrike" dirty="0">
                          <a:solidFill>
                            <a:srgbClr val="000000"/>
                          </a:solidFill>
                          <a:effectLst/>
                          <a:latin typeface="Times New Roman" panose="02020603050405020304" pitchFamily="18" charset="0"/>
                        </a:rPr>
                        <a:t>BU</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Times New Roman" panose="02020603050405020304" pitchFamily="18" charset="0"/>
                        </a:rPr>
                        <a:t> </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9"/>
                  </a:ext>
                </a:extLst>
              </a:tr>
              <a:tr h="139274">
                <a:tc vMerge="1">
                  <a:txBody>
                    <a:bodyPr/>
                    <a:lstStyle/>
                    <a:p>
                      <a:endParaRPr lang="en-US"/>
                    </a:p>
                  </a:txBody>
                  <a:tcPr/>
                </a:tc>
                <a:tc vMerge="1">
                  <a:txBody>
                    <a:bodyPr/>
                    <a:lstStyle/>
                    <a:p>
                      <a:endParaRPr lang="en-US"/>
                    </a:p>
                  </a:txBody>
                  <a:tcPr/>
                </a:tc>
                <a:tc>
                  <a:txBody>
                    <a:bodyPr/>
                    <a:lstStyle/>
                    <a:p>
                      <a:pPr algn="l" fontAlgn="ctr"/>
                      <a:r>
                        <a:rPr lang="en-US" sz="1000" b="0" i="0" u="none" strike="noStrike" dirty="0">
                          <a:solidFill>
                            <a:srgbClr val="000000"/>
                          </a:solidFill>
                          <a:effectLst/>
                          <a:latin typeface="Times New Roman" panose="02020603050405020304" pitchFamily="18" charset="0"/>
                        </a:rPr>
                        <a:t>VVPAT</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Times New Roman" panose="02020603050405020304" pitchFamily="18" charset="0"/>
                        </a:rPr>
                        <a:t> </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30"/>
                  </a:ext>
                </a:extLst>
              </a:tr>
              <a:tr h="139274">
                <a:tc rowSpan="4">
                  <a:txBody>
                    <a:bodyPr/>
                    <a:lstStyle/>
                    <a:p>
                      <a:pPr algn="ctr" fontAlgn="ctr"/>
                      <a:r>
                        <a:rPr lang="en-US" sz="1600" b="0" i="0" u="none" strike="noStrike">
                          <a:solidFill>
                            <a:srgbClr val="000000"/>
                          </a:solidFill>
                          <a:effectLst/>
                          <a:latin typeface="Times New Roman" panose="02020603050405020304" pitchFamily="18" charset="0"/>
                        </a:rPr>
                        <a:t>18</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ctr"/>
                      <a:r>
                        <a:rPr lang="en-US" sz="1600" b="0" i="0" u="none" strike="noStrike" dirty="0">
                          <a:solidFill>
                            <a:srgbClr val="000000"/>
                          </a:solidFill>
                          <a:effectLst/>
                          <a:latin typeface="Times New Roman" panose="02020603050405020304" pitchFamily="18" charset="0"/>
                        </a:rPr>
                        <a:t>Total No. of ECI Observers</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Times New Roman" panose="02020603050405020304" pitchFamily="18" charset="0"/>
                        </a:rPr>
                        <a:t>General Observers – </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imes New Roman" panose="02020603050405020304" pitchFamily="18" charset="0"/>
                        </a:rPr>
                        <a:t> </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31"/>
                  </a:ext>
                </a:extLst>
              </a:tr>
              <a:tr h="139274">
                <a:tc vMerge="1">
                  <a:txBody>
                    <a:bodyPr/>
                    <a:lstStyle/>
                    <a:p>
                      <a:endParaRPr lang="en-US"/>
                    </a:p>
                  </a:txBody>
                  <a:tcPr/>
                </a:tc>
                <a:tc vMerge="1">
                  <a:txBody>
                    <a:bodyPr/>
                    <a:lstStyle/>
                    <a:p>
                      <a:endParaRPr lang="en-US"/>
                    </a:p>
                  </a:txBody>
                  <a:tcPr/>
                </a:tc>
                <a:tc>
                  <a:txBody>
                    <a:bodyPr/>
                    <a:lstStyle/>
                    <a:p>
                      <a:pPr algn="l" fontAlgn="ctr"/>
                      <a:r>
                        <a:rPr lang="en-US" sz="1000" b="0" i="0" u="none" strike="noStrike" dirty="0">
                          <a:solidFill>
                            <a:srgbClr val="000000"/>
                          </a:solidFill>
                          <a:effectLst/>
                          <a:latin typeface="Times New Roman" panose="02020603050405020304" pitchFamily="18" charset="0"/>
                        </a:rPr>
                        <a:t>Expenditure Observers – </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imes New Roman" panose="02020603050405020304" pitchFamily="18" charset="0"/>
                        </a:rPr>
                        <a:t> </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32"/>
                  </a:ext>
                </a:extLst>
              </a:tr>
              <a:tr h="139274">
                <a:tc vMerge="1">
                  <a:txBody>
                    <a:bodyPr/>
                    <a:lstStyle/>
                    <a:p>
                      <a:endParaRPr lang="en-US"/>
                    </a:p>
                  </a:txBody>
                  <a:tcPr/>
                </a:tc>
                <a:tc vMerge="1">
                  <a:txBody>
                    <a:bodyPr/>
                    <a:lstStyle/>
                    <a:p>
                      <a:endParaRPr lang="en-US"/>
                    </a:p>
                  </a:txBody>
                  <a:tcPr/>
                </a:tc>
                <a:tc>
                  <a:txBody>
                    <a:bodyPr/>
                    <a:lstStyle/>
                    <a:p>
                      <a:pPr algn="l" fontAlgn="ctr"/>
                      <a:r>
                        <a:rPr lang="en-US" sz="1000" b="0" i="0" u="none" strike="noStrike" dirty="0">
                          <a:solidFill>
                            <a:srgbClr val="000000"/>
                          </a:solidFill>
                          <a:effectLst/>
                          <a:latin typeface="Times New Roman" panose="02020603050405020304" pitchFamily="18" charset="0"/>
                        </a:rPr>
                        <a:t>Police Observers – </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imes New Roman" panose="02020603050405020304" pitchFamily="18" charset="0"/>
                        </a:rPr>
                        <a:t> </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33"/>
                  </a:ext>
                </a:extLst>
              </a:tr>
              <a:tr h="139274">
                <a:tc vMerge="1">
                  <a:txBody>
                    <a:bodyPr/>
                    <a:lstStyle/>
                    <a:p>
                      <a:endParaRPr lang="en-US"/>
                    </a:p>
                  </a:txBody>
                  <a:tcPr/>
                </a:tc>
                <a:tc vMerge="1">
                  <a:txBody>
                    <a:bodyPr/>
                    <a:lstStyle/>
                    <a:p>
                      <a:endParaRPr lang="en-US"/>
                    </a:p>
                  </a:txBody>
                  <a:tcPr/>
                </a:tc>
                <a:tc>
                  <a:txBody>
                    <a:bodyPr/>
                    <a:lstStyle/>
                    <a:p>
                      <a:pPr algn="l" fontAlgn="ctr"/>
                      <a:r>
                        <a:rPr lang="en-US" sz="1000" b="0" i="0" u="none" strike="noStrike" dirty="0">
                          <a:solidFill>
                            <a:srgbClr val="000000"/>
                          </a:solidFill>
                          <a:effectLst/>
                          <a:latin typeface="Times New Roman" panose="02020603050405020304" pitchFamily="18" charset="0"/>
                        </a:rPr>
                        <a:t>Awareness Observers -</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imes New Roman" panose="02020603050405020304" pitchFamily="18" charset="0"/>
                        </a:rPr>
                        <a:t> </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34"/>
                  </a:ext>
                </a:extLst>
              </a:tr>
              <a:tr h="225490">
                <a:tc>
                  <a:txBody>
                    <a:bodyPr/>
                    <a:lstStyle/>
                    <a:p>
                      <a:pPr algn="ctr" fontAlgn="ctr"/>
                      <a:r>
                        <a:rPr lang="en-US" sz="1600" b="0" i="0" u="none" strike="noStrike" dirty="0">
                          <a:solidFill>
                            <a:srgbClr val="000000"/>
                          </a:solidFill>
                          <a:effectLst/>
                          <a:latin typeface="Times New Roman" panose="02020603050405020304" pitchFamily="18" charset="0"/>
                        </a:rPr>
                        <a:t>19</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sz="1600" b="0" i="0" u="none" strike="noStrike" dirty="0">
                          <a:solidFill>
                            <a:srgbClr val="000000"/>
                          </a:solidFill>
                          <a:effectLst/>
                          <a:latin typeface="Times New Roman" panose="02020603050405020304" pitchFamily="18" charset="0"/>
                        </a:rPr>
                        <a:t>Micro Observers deployed</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000" b="0" i="0" u="none" strike="noStrike" dirty="0">
                          <a:solidFill>
                            <a:srgbClr val="000000"/>
                          </a:solidFill>
                          <a:effectLst/>
                          <a:latin typeface="Times New Roman" panose="02020603050405020304" pitchFamily="18" charset="0"/>
                        </a:rPr>
                        <a:t> </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35"/>
                  </a:ext>
                </a:extLst>
              </a:tr>
              <a:tr h="225490">
                <a:tc>
                  <a:txBody>
                    <a:bodyPr/>
                    <a:lstStyle/>
                    <a:p>
                      <a:pPr algn="ctr" fontAlgn="ctr"/>
                      <a:r>
                        <a:rPr lang="en-US" sz="1600" b="0" i="0" u="none" strike="noStrike">
                          <a:solidFill>
                            <a:srgbClr val="000000"/>
                          </a:solidFill>
                          <a:effectLst/>
                          <a:latin typeface="Times New Roman" panose="02020603050405020304" pitchFamily="18" charset="0"/>
                        </a:rPr>
                        <a:t>20</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sz="1600" b="0" i="0" u="none" strike="noStrike" dirty="0">
                          <a:solidFill>
                            <a:srgbClr val="000000"/>
                          </a:solidFill>
                          <a:effectLst/>
                          <a:latin typeface="Times New Roman" panose="02020603050405020304" pitchFamily="18" charset="0"/>
                        </a:rPr>
                        <a:t>Total no. of Polling Personnel deployed -Civil </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000" b="0" i="0" u="none" strike="noStrike" dirty="0">
                          <a:solidFill>
                            <a:srgbClr val="000000"/>
                          </a:solidFill>
                          <a:effectLst/>
                          <a:latin typeface="Times New Roman" panose="02020603050405020304" pitchFamily="18" charset="0"/>
                        </a:rPr>
                        <a:t> </a:t>
                      </a:r>
                    </a:p>
                  </a:txBody>
                  <a:tcPr marL="4836" marR="4836" marT="48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36"/>
                  </a:ext>
                </a:extLst>
              </a:tr>
            </a:tbl>
          </a:graphicData>
        </a:graphic>
      </p:graphicFrame>
      <p:sp>
        <p:nvSpPr>
          <p:cNvPr id="6" name="Rectangle 5"/>
          <p:cNvSpPr/>
          <p:nvPr/>
        </p:nvSpPr>
        <p:spPr>
          <a:xfrm>
            <a:off x="4787804" y="0"/>
            <a:ext cx="2512483" cy="369332"/>
          </a:xfrm>
          <a:prstGeom prst="rect">
            <a:avLst/>
          </a:prstGeom>
        </p:spPr>
        <p:txBody>
          <a:bodyPr wrap="none">
            <a:spAutoFit/>
          </a:bodyPr>
          <a:lstStyle/>
          <a:p>
            <a:pPr algn="ctr" fontAlgn="ctr"/>
            <a:r>
              <a:rPr lang="en-US" b="1" u="sng" dirty="0">
                <a:solidFill>
                  <a:srgbClr val="000000"/>
                </a:solidFill>
                <a:latin typeface="Times New Roman" panose="02020603050405020304" pitchFamily="18" charset="0"/>
              </a:rPr>
              <a:t>FACTS AT A GLANCE</a:t>
            </a:r>
          </a:p>
        </p:txBody>
      </p:sp>
    </p:spTree>
    <p:extLst>
      <p:ext uri="{BB962C8B-B14F-4D97-AF65-F5344CB8AC3E}">
        <p14:creationId xmlns:p14="http://schemas.microsoft.com/office/powerpoint/2010/main" val="932873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495300" y="501549"/>
          <a:ext cx="10976264" cy="6061734"/>
        </p:xfrm>
        <a:graphic>
          <a:graphicData uri="http://schemas.openxmlformats.org/drawingml/2006/table">
            <a:tbl>
              <a:tblPr/>
              <a:tblGrid>
                <a:gridCol w="1073727">
                  <a:extLst>
                    <a:ext uri="{9D8B030D-6E8A-4147-A177-3AD203B41FA5}">
                      <a16:colId xmlns:a16="http://schemas.microsoft.com/office/drawing/2014/main" xmlns="" val="20000"/>
                    </a:ext>
                  </a:extLst>
                </a:gridCol>
                <a:gridCol w="5255798">
                  <a:extLst>
                    <a:ext uri="{9D8B030D-6E8A-4147-A177-3AD203B41FA5}">
                      <a16:colId xmlns:a16="http://schemas.microsoft.com/office/drawing/2014/main" xmlns="" val="20001"/>
                    </a:ext>
                  </a:extLst>
                </a:gridCol>
                <a:gridCol w="3024196">
                  <a:extLst>
                    <a:ext uri="{9D8B030D-6E8A-4147-A177-3AD203B41FA5}">
                      <a16:colId xmlns:a16="http://schemas.microsoft.com/office/drawing/2014/main" xmlns="" val="20002"/>
                    </a:ext>
                  </a:extLst>
                </a:gridCol>
                <a:gridCol w="1622543">
                  <a:extLst>
                    <a:ext uri="{9D8B030D-6E8A-4147-A177-3AD203B41FA5}">
                      <a16:colId xmlns:a16="http://schemas.microsoft.com/office/drawing/2014/main" xmlns="" val="20003"/>
                    </a:ext>
                  </a:extLst>
                </a:gridCol>
              </a:tblGrid>
              <a:tr h="432249">
                <a:tc>
                  <a:txBody>
                    <a:bodyPr/>
                    <a:lstStyle/>
                    <a:p>
                      <a:pPr algn="ctr" fontAlgn="ctr"/>
                      <a:r>
                        <a:rPr lang="en-US" sz="1800" b="0" i="0" u="none" strike="noStrike" dirty="0">
                          <a:solidFill>
                            <a:srgbClr val="000000"/>
                          </a:solidFill>
                          <a:effectLst/>
                          <a:latin typeface="Times New Roman" panose="02020603050405020304" pitchFamily="18"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sz="1800" b="0" i="0" u="none" strike="noStrike">
                          <a:solidFill>
                            <a:srgbClr val="000000"/>
                          </a:solidFill>
                          <a:effectLst/>
                          <a:latin typeface="Times New Roman" panose="02020603050405020304" pitchFamily="18" charset="0"/>
                        </a:rPr>
                        <a:t>Total no. of Polling Personnel deployed - Police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32249">
                <a:tc>
                  <a:txBody>
                    <a:bodyPr/>
                    <a:lstStyle/>
                    <a:p>
                      <a:pPr algn="ctr" fontAlgn="ctr"/>
                      <a:r>
                        <a:rPr lang="en-US" sz="1800" b="0" i="0" u="none" strike="noStrike">
                          <a:solidFill>
                            <a:srgbClr val="000000"/>
                          </a:solidFill>
                          <a:effectLst/>
                          <a:latin typeface="Times New Roman" panose="02020603050405020304" pitchFamily="18" charset="0"/>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sz="1800" b="0" i="0" u="none" strike="noStrike" dirty="0">
                          <a:solidFill>
                            <a:srgbClr val="000000"/>
                          </a:solidFill>
                          <a:effectLst/>
                          <a:latin typeface="Times New Roman" panose="02020603050405020304" pitchFamily="18" charset="0"/>
                        </a:rPr>
                        <a:t>Helicopters to be used (if any)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79691">
                <a:tc rowSpan="4">
                  <a:txBody>
                    <a:bodyPr/>
                    <a:lstStyle/>
                    <a:p>
                      <a:pPr algn="ctr" fontAlgn="ctr"/>
                      <a:r>
                        <a:rPr lang="en-US" sz="1800" b="0" i="0" u="none" strike="noStrike">
                          <a:solidFill>
                            <a:srgbClr val="000000"/>
                          </a:solidFill>
                          <a:effectLst/>
                          <a:latin typeface="Times New Roman" panose="02020603050405020304" pitchFamily="18"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ctr"/>
                      <a:r>
                        <a:rPr lang="en-US" sz="1800" b="0" i="0" u="none" strike="noStrike" dirty="0">
                          <a:solidFill>
                            <a:srgbClr val="000000"/>
                          </a:solidFill>
                          <a:effectLst/>
                          <a:latin typeface="Times New Roman" panose="02020603050405020304" pitchFamily="18" charset="0"/>
                        </a:rPr>
                        <a:t>Total no. of Force deployed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Times New Roman" panose="02020603050405020304" pitchFamily="18" charset="0"/>
                        </a:rPr>
                        <a:t>CPF (coy)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66977">
                <a:tc vMerge="1">
                  <a:txBody>
                    <a:bodyPr/>
                    <a:lstStyle/>
                    <a:p>
                      <a:endParaRPr lang="en-US"/>
                    </a:p>
                  </a:txBody>
                  <a:tcPr/>
                </a:tc>
                <a:tc vMerge="1">
                  <a:txBody>
                    <a:bodyPr/>
                    <a:lstStyle/>
                    <a:p>
                      <a:endParaRPr lang="en-US"/>
                    </a:p>
                  </a:txBody>
                  <a:tcPr/>
                </a:tc>
                <a:tc>
                  <a:txBody>
                    <a:bodyPr/>
                    <a:lstStyle/>
                    <a:p>
                      <a:pPr algn="l" fontAlgn="ctr"/>
                      <a:r>
                        <a:rPr lang="en-US" sz="1800" b="0" i="0" u="none" strike="noStrike">
                          <a:solidFill>
                            <a:srgbClr val="000000"/>
                          </a:solidFill>
                          <a:effectLst/>
                          <a:latin typeface="Times New Roman" panose="02020603050405020304" pitchFamily="18" charset="0"/>
                        </a:rPr>
                        <a:t>State Police Officer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81396">
                <a:tc vMerge="1">
                  <a:txBody>
                    <a:bodyPr/>
                    <a:lstStyle/>
                    <a:p>
                      <a:endParaRPr lang="en-US"/>
                    </a:p>
                  </a:txBody>
                  <a:tcPr/>
                </a:tc>
                <a:tc vMerge="1">
                  <a:txBody>
                    <a:bodyPr/>
                    <a:lstStyle/>
                    <a:p>
                      <a:endParaRPr lang="en-US"/>
                    </a:p>
                  </a:txBody>
                  <a:tcPr/>
                </a:tc>
                <a:tc>
                  <a:txBody>
                    <a:bodyPr/>
                    <a:lstStyle/>
                    <a:p>
                      <a:pPr algn="l" fontAlgn="ctr"/>
                      <a:r>
                        <a:rPr lang="en-US" sz="1800" b="0" i="0" u="none" strike="noStrike">
                          <a:solidFill>
                            <a:srgbClr val="000000"/>
                          </a:solidFill>
                          <a:effectLst/>
                          <a:latin typeface="Times New Roman" panose="02020603050405020304" pitchFamily="18" charset="0"/>
                        </a:rPr>
                        <a:t>Constable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66977">
                <a:tc vMerge="1">
                  <a:txBody>
                    <a:bodyPr/>
                    <a:lstStyle/>
                    <a:p>
                      <a:endParaRPr lang="en-US"/>
                    </a:p>
                  </a:txBody>
                  <a:tcPr/>
                </a:tc>
                <a:tc vMerge="1">
                  <a:txBody>
                    <a:bodyPr/>
                    <a:lstStyle/>
                    <a:p>
                      <a:endParaRPr lang="en-US"/>
                    </a:p>
                  </a:txBody>
                  <a:tcPr/>
                </a:tc>
                <a:tc>
                  <a:txBody>
                    <a:bodyPr/>
                    <a:lstStyle/>
                    <a:p>
                      <a:pPr algn="l" fontAlgn="ctr"/>
                      <a:r>
                        <a:rPr lang="en-US" sz="1800" b="0" i="0" u="none" strike="noStrike">
                          <a:solidFill>
                            <a:srgbClr val="000000"/>
                          </a:solidFill>
                          <a:effectLst/>
                          <a:latin typeface="Times New Roman" panose="02020603050405020304" pitchFamily="18" charset="0"/>
                        </a:rPr>
                        <a:t>Total State Force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66977">
                <a:tc>
                  <a:txBody>
                    <a:bodyPr/>
                    <a:lstStyle/>
                    <a:p>
                      <a:pPr algn="ctr" fontAlgn="ctr"/>
                      <a:r>
                        <a:rPr lang="en-US" sz="1800" b="0" i="0" u="none" strike="noStrike">
                          <a:solidFill>
                            <a:srgbClr val="000000"/>
                          </a:solidFill>
                          <a:effectLst/>
                          <a:latin typeface="Times New Roman" panose="02020603050405020304" pitchFamily="18" charset="0"/>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sz="1800" b="0" i="0" u="none" strike="noStrike" dirty="0">
                          <a:solidFill>
                            <a:srgbClr val="000000"/>
                          </a:solidFill>
                          <a:effectLst/>
                          <a:latin typeface="Times New Roman" panose="02020603050405020304" pitchFamily="18" charset="0"/>
                        </a:rPr>
                        <a:t>Total no. of Digital (Still Photography) Cameras deployed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66977">
                <a:tc>
                  <a:txBody>
                    <a:bodyPr/>
                    <a:lstStyle/>
                    <a:p>
                      <a:pPr algn="ctr" fontAlgn="ctr"/>
                      <a:r>
                        <a:rPr lang="en-US" sz="1800" b="0" i="0" u="none" strike="noStrike">
                          <a:solidFill>
                            <a:srgbClr val="000000"/>
                          </a:solidFill>
                          <a:effectLst/>
                          <a:latin typeface="Times New Roman" panose="02020603050405020304" pitchFamily="18"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sz="1800" b="0" i="0" u="none" strike="noStrike" dirty="0">
                          <a:solidFill>
                            <a:srgbClr val="000000"/>
                          </a:solidFill>
                          <a:effectLst/>
                          <a:latin typeface="Times New Roman" panose="02020603050405020304" pitchFamily="18" charset="0"/>
                        </a:rPr>
                        <a:t>Total no. of  Video Cameras deployed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66977">
                <a:tc>
                  <a:txBody>
                    <a:bodyPr/>
                    <a:lstStyle/>
                    <a:p>
                      <a:pPr algn="ctr" fontAlgn="ctr"/>
                      <a:r>
                        <a:rPr lang="en-US" sz="1800" b="0" i="0" u="none" strike="noStrike">
                          <a:solidFill>
                            <a:srgbClr val="000000"/>
                          </a:solidFill>
                          <a:effectLst/>
                          <a:latin typeface="Times New Roman" panose="02020603050405020304" pitchFamily="18"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sz="1800" b="0" i="0" u="none" strike="noStrike" dirty="0">
                          <a:solidFill>
                            <a:srgbClr val="000000"/>
                          </a:solidFill>
                          <a:effectLst/>
                          <a:latin typeface="Times New Roman" panose="02020603050405020304" pitchFamily="18" charset="0"/>
                        </a:rPr>
                        <a:t>Total no. of  CCTV /offline webcasting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66977">
                <a:tc>
                  <a:txBody>
                    <a:bodyPr/>
                    <a:lstStyle/>
                    <a:p>
                      <a:pPr algn="ctr" fontAlgn="ctr"/>
                      <a:r>
                        <a:rPr lang="en-US" sz="1800" b="0" i="0" u="none" strike="noStrike">
                          <a:solidFill>
                            <a:srgbClr val="000000"/>
                          </a:solidFill>
                          <a:effectLst/>
                          <a:latin typeface="Times New Roman" panose="02020603050405020304" pitchFamily="18" charset="0"/>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sz="1800" b="0" i="0" u="none" strike="noStrike" dirty="0">
                          <a:solidFill>
                            <a:srgbClr val="000000"/>
                          </a:solidFill>
                          <a:effectLst/>
                          <a:latin typeface="Times New Roman" panose="02020603050405020304" pitchFamily="18" charset="0"/>
                        </a:rPr>
                        <a:t>Total polling stations where Webcasting done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66977">
                <a:tc>
                  <a:txBody>
                    <a:bodyPr/>
                    <a:lstStyle/>
                    <a:p>
                      <a:pPr algn="ctr" fontAlgn="ctr"/>
                      <a:r>
                        <a:rPr lang="en-US" sz="1800" b="0" i="0" u="none" strike="noStrike">
                          <a:solidFill>
                            <a:srgbClr val="000000"/>
                          </a:solidFill>
                          <a:effectLst/>
                          <a:latin typeface="Times New Roman" panose="02020603050405020304" pitchFamily="18" charset="0"/>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sz="1800" b="0" i="0" u="none" strike="noStrike" dirty="0">
                          <a:solidFill>
                            <a:srgbClr val="000000"/>
                          </a:solidFill>
                          <a:effectLst/>
                          <a:latin typeface="Times New Roman" panose="02020603050405020304" pitchFamily="18" charset="0"/>
                        </a:rPr>
                        <a:t>LMSA Vehicle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66977">
                <a:tc>
                  <a:txBody>
                    <a:bodyPr/>
                    <a:lstStyle/>
                    <a:p>
                      <a:pPr algn="ctr" fontAlgn="ctr"/>
                      <a:r>
                        <a:rPr lang="en-US" sz="1800" b="0" i="0" u="none" strike="noStrike">
                          <a:solidFill>
                            <a:srgbClr val="000000"/>
                          </a:solidFill>
                          <a:effectLst/>
                          <a:latin typeface="Times New Roman" panose="02020603050405020304" pitchFamily="18" charset="0"/>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sz="1800" b="0" i="0" u="none" strike="noStrike" dirty="0">
                          <a:solidFill>
                            <a:srgbClr val="000000"/>
                          </a:solidFill>
                          <a:effectLst/>
                          <a:latin typeface="Times New Roman" panose="02020603050405020304" pitchFamily="18" charset="0"/>
                        </a:rPr>
                        <a:t>Total no. of licensed arms (District Figure)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66977">
                <a:tc>
                  <a:txBody>
                    <a:bodyPr/>
                    <a:lstStyle/>
                    <a:p>
                      <a:pPr algn="ctr" fontAlgn="ctr"/>
                      <a:r>
                        <a:rPr lang="en-US" sz="1800" b="0" i="0" u="none" strike="noStrike">
                          <a:solidFill>
                            <a:srgbClr val="000000"/>
                          </a:solidFill>
                          <a:effectLst/>
                          <a:latin typeface="Times New Roman" panose="02020603050405020304" pitchFamily="18"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sz="1800" b="0" i="0" u="none" strike="noStrike" dirty="0">
                          <a:solidFill>
                            <a:srgbClr val="000000"/>
                          </a:solidFill>
                          <a:effectLst/>
                          <a:latin typeface="Times New Roman" panose="02020603050405020304" pitchFamily="18" charset="0"/>
                        </a:rPr>
                        <a:t>No. of arms deposited (District Figure)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500900">
                <a:tc>
                  <a:txBody>
                    <a:bodyPr/>
                    <a:lstStyle/>
                    <a:p>
                      <a:pPr algn="ctr" fontAlgn="ctr"/>
                      <a:r>
                        <a:rPr lang="en-US" sz="1800" b="0" i="0" u="none" strike="noStrike">
                          <a:solidFill>
                            <a:srgbClr val="000000"/>
                          </a:solidFill>
                          <a:effectLst/>
                          <a:latin typeface="Times New Roman" panose="02020603050405020304" pitchFamily="18" charset="0"/>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sz="1800" b="0" i="0" u="none" strike="noStrike" dirty="0">
                          <a:solidFill>
                            <a:srgbClr val="000000"/>
                          </a:solidFill>
                          <a:effectLst/>
                          <a:latin typeface="Times New Roman" panose="02020603050405020304" pitchFamily="18" charset="0"/>
                        </a:rPr>
                        <a:t>No. of NBWs against accused persons executed after announcement of election (District Figure)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266977">
                <a:tc>
                  <a:txBody>
                    <a:bodyPr/>
                    <a:lstStyle/>
                    <a:p>
                      <a:pPr algn="ctr" fontAlgn="ctr"/>
                      <a:r>
                        <a:rPr lang="en-US" sz="1800" b="0" i="0" u="none" strike="noStrike">
                          <a:solidFill>
                            <a:srgbClr val="000000"/>
                          </a:solidFill>
                          <a:effectLst/>
                          <a:latin typeface="Times New Roman" panose="02020603050405020304" pitchFamily="18" charset="0"/>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sz="1800" b="0" i="0" u="none" strike="noStrike" dirty="0">
                          <a:solidFill>
                            <a:srgbClr val="000000"/>
                          </a:solidFill>
                          <a:effectLst/>
                          <a:latin typeface="Times New Roman" panose="02020603050405020304" pitchFamily="18" charset="0"/>
                        </a:rPr>
                        <a:t>No. of bonds taken under section 107 </a:t>
                      </a:r>
                      <a:r>
                        <a:rPr lang="en-US" sz="1800" b="0" i="0" u="none" strike="noStrike" dirty="0" err="1">
                          <a:solidFill>
                            <a:srgbClr val="000000"/>
                          </a:solidFill>
                          <a:effectLst/>
                          <a:latin typeface="Times New Roman" panose="02020603050405020304" pitchFamily="18" charset="0"/>
                        </a:rPr>
                        <a:t>Cr.P.C</a:t>
                      </a:r>
                      <a:r>
                        <a:rPr lang="en-US" sz="1800" b="0" i="0" u="none" strike="noStrike" dirty="0">
                          <a:solidFill>
                            <a:srgbClr val="000000"/>
                          </a:solidFill>
                          <a:effectLst/>
                          <a:latin typeface="Times New Roman" panose="02020603050405020304" pitchFamily="18" charset="0"/>
                        </a:rPr>
                        <a:t>. (District Figure)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266977">
                <a:tc rowSpan="2">
                  <a:txBody>
                    <a:bodyPr/>
                    <a:lstStyle/>
                    <a:p>
                      <a:pPr algn="ctr" fontAlgn="ctr"/>
                      <a:r>
                        <a:rPr lang="en-US" sz="1800" b="0" i="0" u="none" strike="noStrike">
                          <a:solidFill>
                            <a:srgbClr val="000000"/>
                          </a:solidFill>
                          <a:effectLst/>
                          <a:latin typeface="Times New Roman" panose="02020603050405020304" pitchFamily="18" charset="0"/>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n-US" sz="1800" b="0" i="0" u="none" strike="noStrike">
                          <a:solidFill>
                            <a:srgbClr val="000000"/>
                          </a:solidFill>
                          <a:effectLst/>
                          <a:latin typeface="Times New Roman" panose="02020603050405020304" pitchFamily="18" charset="0"/>
                        </a:rPr>
                        <a:t>Poll Boycott, If any  (At the time of Reporting)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1" i="0" u="none" strike="noStrike" dirty="0">
                          <a:solidFill>
                            <a:srgbClr val="000000"/>
                          </a:solidFill>
                          <a:effectLst/>
                          <a:latin typeface="Times New Roman" panose="02020603050405020304" pitchFamily="18" charset="0"/>
                        </a:rPr>
                        <a:t>Booth 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266977">
                <a:tc vMerge="1">
                  <a:txBody>
                    <a:bodyPr/>
                    <a:lstStyle/>
                    <a:p>
                      <a:endParaRPr lang="en-US"/>
                    </a:p>
                  </a:txBody>
                  <a:tcPr/>
                </a:tc>
                <a:tc vMerge="1">
                  <a:txBody>
                    <a:bodyPr/>
                    <a:lstStyle/>
                    <a:p>
                      <a:endParaRPr lang="en-US"/>
                    </a:p>
                  </a:txBody>
                  <a:tcPr/>
                </a:tc>
                <a:tc>
                  <a:txBody>
                    <a:bodyPr/>
                    <a:lstStyle/>
                    <a:p>
                      <a:pPr algn="l" fontAlgn="ctr"/>
                      <a:r>
                        <a:rPr lang="en-US" sz="1800" b="1" i="0" u="none" strike="noStrike" dirty="0">
                          <a:solidFill>
                            <a:srgbClr val="000000"/>
                          </a:solidFill>
                          <a:effectLst/>
                          <a:latin typeface="Times New Roman" panose="02020603050405020304" pitchFamily="18" charset="0"/>
                        </a:rPr>
                        <a:t>Reason for Boycott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266977">
                <a:tc rowSpan="2">
                  <a:txBody>
                    <a:bodyPr/>
                    <a:lstStyle/>
                    <a:p>
                      <a:pPr algn="ctr" fontAlgn="ctr"/>
                      <a:r>
                        <a:rPr lang="en-US" sz="1800" b="0" i="0" u="none" strike="noStrike">
                          <a:solidFill>
                            <a:srgbClr val="000000"/>
                          </a:solidFill>
                          <a:effectLst/>
                          <a:latin typeface="Times New Roman" panose="02020603050405020304" pitchFamily="18" charset="0"/>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n-US" sz="1800" b="0" i="0" u="none" strike="noStrike">
                          <a:solidFill>
                            <a:srgbClr val="000000"/>
                          </a:solidFill>
                          <a:effectLst/>
                          <a:latin typeface="Times New Roman" panose="02020603050405020304" pitchFamily="18" charset="0"/>
                        </a:rPr>
                        <a:t>Major Incidents (At Reporting time)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1" i="0" u="none" strike="noStrike" dirty="0">
                          <a:solidFill>
                            <a:srgbClr val="000000"/>
                          </a:solidFill>
                          <a:effectLst/>
                          <a:latin typeface="Times New Roman" panose="02020603050405020304" pitchFamily="18" charset="0"/>
                        </a:rPr>
                        <a:t>Description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r h="266977">
                <a:tc vMerge="1">
                  <a:txBody>
                    <a:bodyPr/>
                    <a:lstStyle/>
                    <a:p>
                      <a:endParaRPr lang="en-US"/>
                    </a:p>
                  </a:txBody>
                  <a:tcPr/>
                </a:tc>
                <a:tc vMerge="1">
                  <a:txBody>
                    <a:bodyPr/>
                    <a:lstStyle/>
                    <a:p>
                      <a:endParaRPr lang="en-US"/>
                    </a:p>
                  </a:txBody>
                  <a:tcPr/>
                </a:tc>
                <a:tc>
                  <a:txBody>
                    <a:bodyPr/>
                    <a:lstStyle/>
                    <a:p>
                      <a:pPr algn="l" fontAlgn="ctr"/>
                      <a:r>
                        <a:rPr lang="en-US" sz="1800" b="1" i="0" u="none" strike="noStrike" dirty="0">
                          <a:solidFill>
                            <a:srgbClr val="000000"/>
                          </a:solidFill>
                          <a:effectLst/>
                          <a:latin typeface="Times New Roman" panose="02020603050405020304" pitchFamily="18" charset="0"/>
                        </a:rPr>
                        <a:t>Action Taken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8"/>
                  </a:ext>
                </a:extLst>
              </a:tr>
            </a:tbl>
          </a:graphicData>
        </a:graphic>
      </p:graphicFrame>
      <p:sp>
        <p:nvSpPr>
          <p:cNvPr id="6" name="Rectangle 5"/>
          <p:cNvSpPr/>
          <p:nvPr/>
        </p:nvSpPr>
        <p:spPr>
          <a:xfrm>
            <a:off x="4727190" y="-80757"/>
            <a:ext cx="2512483" cy="369332"/>
          </a:xfrm>
          <a:prstGeom prst="rect">
            <a:avLst/>
          </a:prstGeom>
        </p:spPr>
        <p:txBody>
          <a:bodyPr wrap="none">
            <a:spAutoFit/>
          </a:bodyPr>
          <a:lstStyle/>
          <a:p>
            <a:pPr algn="ctr" fontAlgn="ctr"/>
            <a:r>
              <a:rPr lang="en-US" b="1" u="sng" dirty="0">
                <a:solidFill>
                  <a:srgbClr val="000000"/>
                </a:solidFill>
                <a:latin typeface="Times New Roman" panose="02020603050405020304" pitchFamily="18" charset="0"/>
              </a:rPr>
              <a:t>FACTS AT A GLANCE</a:t>
            </a:r>
          </a:p>
        </p:txBody>
      </p:sp>
    </p:spTree>
    <p:extLst>
      <p:ext uri="{BB962C8B-B14F-4D97-AF65-F5344CB8AC3E}">
        <p14:creationId xmlns:p14="http://schemas.microsoft.com/office/powerpoint/2010/main" val="1725912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4297" y="901337"/>
            <a:ext cx="9052560" cy="3853543"/>
          </a:xfrm>
        </p:spPr>
        <p:txBody>
          <a:bodyPr>
            <a:normAutofit/>
          </a:bodyPr>
          <a:lstStyle/>
          <a:p>
            <a:pPr algn="ctr"/>
            <a:r>
              <a:rPr lang="en-US" b="1" dirty="0" smtClean="0"/>
              <a:t>Pre-Poll Reports – Nomination Related</a:t>
            </a:r>
            <a:endParaRPr lang="en-US" dirty="0"/>
          </a:p>
        </p:txBody>
      </p:sp>
    </p:spTree>
    <p:extLst>
      <p:ext uri="{BB962C8B-B14F-4D97-AF65-F5344CB8AC3E}">
        <p14:creationId xmlns:p14="http://schemas.microsoft.com/office/powerpoint/2010/main" val="34255036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619994" y="485199"/>
          <a:ext cx="10404761" cy="6123419"/>
        </p:xfrm>
        <a:graphic>
          <a:graphicData uri="http://schemas.openxmlformats.org/drawingml/2006/table">
            <a:tbl>
              <a:tblPr/>
              <a:tblGrid>
                <a:gridCol w="813951">
                  <a:extLst>
                    <a:ext uri="{9D8B030D-6E8A-4147-A177-3AD203B41FA5}">
                      <a16:colId xmlns:a16="http://schemas.microsoft.com/office/drawing/2014/main" xmlns="" val="20000"/>
                    </a:ext>
                  </a:extLst>
                </a:gridCol>
                <a:gridCol w="6141028">
                  <a:extLst>
                    <a:ext uri="{9D8B030D-6E8A-4147-A177-3AD203B41FA5}">
                      <a16:colId xmlns:a16="http://schemas.microsoft.com/office/drawing/2014/main" xmlns="" val="20001"/>
                    </a:ext>
                  </a:extLst>
                </a:gridCol>
                <a:gridCol w="2036618">
                  <a:extLst>
                    <a:ext uri="{9D8B030D-6E8A-4147-A177-3AD203B41FA5}">
                      <a16:colId xmlns:a16="http://schemas.microsoft.com/office/drawing/2014/main" xmlns="" val="20002"/>
                    </a:ext>
                  </a:extLst>
                </a:gridCol>
                <a:gridCol w="1413164">
                  <a:extLst>
                    <a:ext uri="{9D8B030D-6E8A-4147-A177-3AD203B41FA5}">
                      <a16:colId xmlns:a16="http://schemas.microsoft.com/office/drawing/2014/main" xmlns="" val="20003"/>
                    </a:ext>
                  </a:extLst>
                </a:gridCol>
              </a:tblGrid>
              <a:tr h="184976">
                <a:tc rowSpan="2">
                  <a:txBody>
                    <a:bodyPr/>
                    <a:lstStyle/>
                    <a:p>
                      <a:pPr algn="ctr" fontAlgn="ctr"/>
                      <a:r>
                        <a:rPr lang="en-US" sz="1600" b="0" i="0" u="none" strike="noStrike" dirty="0">
                          <a:solidFill>
                            <a:srgbClr val="000000"/>
                          </a:solidFill>
                          <a:effectLst/>
                          <a:latin typeface="Times New Roman" panose="02020603050405020304" pitchFamily="18" charset="0"/>
                        </a:rPr>
                        <a:t>35</a:t>
                      </a:r>
                    </a:p>
                  </a:txBody>
                  <a:tcPr marL="8808" marR="8808" marT="8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n-US" sz="1600" b="0" i="0" u="none" strike="noStrike">
                          <a:solidFill>
                            <a:srgbClr val="000000"/>
                          </a:solidFill>
                          <a:effectLst/>
                          <a:latin typeface="Times New Roman" panose="02020603050405020304" pitchFamily="18" charset="0"/>
                        </a:rPr>
                        <a:t>No. of Arrests  (At Reporting time)</a:t>
                      </a:r>
                    </a:p>
                  </a:txBody>
                  <a:tcPr marL="8808" marR="8808" marT="8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1" i="0" u="none" strike="noStrike">
                          <a:solidFill>
                            <a:srgbClr val="000000"/>
                          </a:solidFill>
                          <a:effectLst/>
                          <a:latin typeface="Times New Roman" panose="02020603050405020304" pitchFamily="18" charset="0"/>
                        </a:rPr>
                        <a:t>A – Political Functionary</a:t>
                      </a:r>
                    </a:p>
                  </a:txBody>
                  <a:tcPr marL="8808" marR="8808" marT="8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effectLst/>
                          <a:latin typeface="Times New Roman" panose="02020603050405020304" pitchFamily="18" charset="0"/>
                        </a:rPr>
                        <a:t> </a:t>
                      </a:r>
                    </a:p>
                  </a:txBody>
                  <a:tcPr marL="8808" marR="8808" marT="8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84976">
                <a:tc vMerge="1">
                  <a:txBody>
                    <a:bodyPr/>
                    <a:lstStyle/>
                    <a:p>
                      <a:endParaRPr lang="en-US"/>
                    </a:p>
                  </a:txBody>
                  <a:tcPr/>
                </a:tc>
                <a:tc vMerge="1">
                  <a:txBody>
                    <a:bodyPr/>
                    <a:lstStyle/>
                    <a:p>
                      <a:endParaRPr lang="en-US"/>
                    </a:p>
                  </a:txBody>
                  <a:tcPr/>
                </a:tc>
                <a:tc>
                  <a:txBody>
                    <a:bodyPr/>
                    <a:lstStyle/>
                    <a:p>
                      <a:pPr algn="l" fontAlgn="ctr"/>
                      <a:r>
                        <a:rPr lang="en-US" sz="1600" b="1" i="0" u="none" strike="noStrike">
                          <a:solidFill>
                            <a:srgbClr val="000000"/>
                          </a:solidFill>
                          <a:effectLst/>
                          <a:latin typeface="Times New Roman" panose="02020603050405020304" pitchFamily="18" charset="0"/>
                        </a:rPr>
                        <a:t>B – Preventive Arrests</a:t>
                      </a:r>
                    </a:p>
                  </a:txBody>
                  <a:tcPr marL="8808" marR="8808" marT="8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effectLst/>
                          <a:latin typeface="Times New Roman" panose="02020603050405020304" pitchFamily="18" charset="0"/>
                        </a:rPr>
                        <a:t> </a:t>
                      </a:r>
                    </a:p>
                  </a:txBody>
                  <a:tcPr marL="8808" marR="8808" marT="8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84976">
                <a:tc rowSpan="3">
                  <a:txBody>
                    <a:bodyPr/>
                    <a:lstStyle/>
                    <a:p>
                      <a:pPr algn="ctr" fontAlgn="ctr"/>
                      <a:r>
                        <a:rPr lang="en-US" sz="1600" b="0" i="0" u="none" strike="noStrike">
                          <a:solidFill>
                            <a:srgbClr val="000000"/>
                          </a:solidFill>
                          <a:effectLst/>
                          <a:latin typeface="Times New Roman" panose="02020603050405020304" pitchFamily="18" charset="0"/>
                        </a:rPr>
                        <a:t>36</a:t>
                      </a:r>
                    </a:p>
                  </a:txBody>
                  <a:tcPr marL="8808" marR="8808" marT="8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ctr"/>
                      <a:r>
                        <a:rPr lang="en-US" sz="1600" b="0" i="0" u="none" strike="noStrike" dirty="0">
                          <a:solidFill>
                            <a:srgbClr val="000000"/>
                          </a:solidFill>
                          <a:effectLst/>
                          <a:latin typeface="Times New Roman" panose="02020603050405020304" pitchFamily="18" charset="0"/>
                        </a:rPr>
                        <a:t>Comparative Voters Turn Out  in percentage (At Reporting time)</a:t>
                      </a:r>
                    </a:p>
                  </a:txBody>
                  <a:tcPr marL="8808" marR="8808" marT="8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1" i="0" u="none" strike="noStrike">
                          <a:solidFill>
                            <a:srgbClr val="000000"/>
                          </a:solidFill>
                          <a:effectLst/>
                          <a:latin typeface="Times New Roman" panose="02020603050405020304" pitchFamily="18" charset="0"/>
                        </a:rPr>
                        <a:t>Lok Sabha G.E. 2014</a:t>
                      </a:r>
                    </a:p>
                  </a:txBody>
                  <a:tcPr marL="8808" marR="8808" marT="8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Times New Roman" panose="02020603050405020304" pitchFamily="18" charset="0"/>
                        </a:rPr>
                        <a:t> </a:t>
                      </a:r>
                    </a:p>
                  </a:txBody>
                  <a:tcPr marL="8808" marR="8808" marT="8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84976">
                <a:tc vMerge="1">
                  <a:txBody>
                    <a:bodyPr/>
                    <a:lstStyle/>
                    <a:p>
                      <a:endParaRPr lang="en-US"/>
                    </a:p>
                  </a:txBody>
                  <a:tcPr/>
                </a:tc>
                <a:tc vMerge="1">
                  <a:txBody>
                    <a:bodyPr/>
                    <a:lstStyle/>
                    <a:p>
                      <a:endParaRPr lang="en-US"/>
                    </a:p>
                  </a:txBody>
                  <a:tcPr/>
                </a:tc>
                <a:tc>
                  <a:txBody>
                    <a:bodyPr/>
                    <a:lstStyle/>
                    <a:p>
                      <a:pPr algn="l" fontAlgn="ctr"/>
                      <a:r>
                        <a:rPr lang="en-US" sz="1600" b="1" i="0" u="none" strike="noStrike">
                          <a:solidFill>
                            <a:srgbClr val="000000"/>
                          </a:solidFill>
                          <a:effectLst/>
                          <a:latin typeface="Times New Roman" panose="02020603050405020304" pitchFamily="18" charset="0"/>
                        </a:rPr>
                        <a:t>Assembly G.E. 2016</a:t>
                      </a:r>
                    </a:p>
                  </a:txBody>
                  <a:tcPr marL="8808" marR="8808" marT="8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Times New Roman" panose="02020603050405020304" pitchFamily="18" charset="0"/>
                        </a:rPr>
                        <a:t> </a:t>
                      </a:r>
                    </a:p>
                  </a:txBody>
                  <a:tcPr marL="8808" marR="8808" marT="8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84976">
                <a:tc vMerge="1">
                  <a:txBody>
                    <a:bodyPr/>
                    <a:lstStyle/>
                    <a:p>
                      <a:endParaRPr lang="en-US"/>
                    </a:p>
                  </a:txBody>
                  <a:tcPr/>
                </a:tc>
                <a:tc vMerge="1">
                  <a:txBody>
                    <a:bodyPr/>
                    <a:lstStyle/>
                    <a:p>
                      <a:endParaRPr lang="en-US"/>
                    </a:p>
                  </a:txBody>
                  <a:tcPr/>
                </a:tc>
                <a:tc>
                  <a:txBody>
                    <a:bodyPr/>
                    <a:lstStyle/>
                    <a:p>
                      <a:pPr algn="l" fontAlgn="ctr"/>
                      <a:r>
                        <a:rPr lang="en-US" sz="1600" b="1" i="0" u="none" strike="noStrike">
                          <a:solidFill>
                            <a:srgbClr val="000000"/>
                          </a:solidFill>
                          <a:effectLst/>
                          <a:latin typeface="Times New Roman" panose="02020603050405020304" pitchFamily="18" charset="0"/>
                        </a:rPr>
                        <a:t>Bye Election 2018</a:t>
                      </a:r>
                    </a:p>
                  </a:txBody>
                  <a:tcPr marL="8808" marR="8808" marT="8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effectLst/>
                          <a:latin typeface="Times New Roman" panose="02020603050405020304" pitchFamily="18" charset="0"/>
                        </a:rPr>
                        <a:t> </a:t>
                      </a:r>
                    </a:p>
                  </a:txBody>
                  <a:tcPr marL="8808" marR="8808" marT="8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47050">
                <a:tc>
                  <a:txBody>
                    <a:bodyPr/>
                    <a:lstStyle/>
                    <a:p>
                      <a:pPr algn="ctr" fontAlgn="ctr"/>
                      <a:r>
                        <a:rPr lang="en-US" sz="1600" b="0" i="0" u="none" strike="noStrike">
                          <a:solidFill>
                            <a:srgbClr val="000000"/>
                          </a:solidFill>
                          <a:effectLst/>
                          <a:latin typeface="Times New Roman" panose="02020603050405020304" pitchFamily="18" charset="0"/>
                        </a:rPr>
                        <a:t>37</a:t>
                      </a:r>
                    </a:p>
                  </a:txBody>
                  <a:tcPr marL="8808" marR="8808" marT="8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sz="1600" b="0" i="0" u="none" strike="noStrike" dirty="0">
                          <a:solidFill>
                            <a:srgbClr val="000000"/>
                          </a:solidFill>
                          <a:effectLst/>
                          <a:latin typeface="Times New Roman" panose="02020603050405020304" pitchFamily="18" charset="0"/>
                        </a:rPr>
                        <a:t>Interruption or obstruction of Poll due to riots, open violence, natural calamity or any other cause.</a:t>
                      </a:r>
                    </a:p>
                  </a:txBody>
                  <a:tcPr marL="8808" marR="8808" marT="8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ctr"/>
                      <a:r>
                        <a:rPr lang="en-US" sz="1600" b="0" i="0" u="none" strike="noStrike">
                          <a:solidFill>
                            <a:srgbClr val="000000"/>
                          </a:solidFill>
                          <a:effectLst/>
                          <a:latin typeface="Times New Roman" panose="02020603050405020304" pitchFamily="18" charset="0"/>
                        </a:rPr>
                        <a:t> </a:t>
                      </a:r>
                    </a:p>
                  </a:txBody>
                  <a:tcPr marL="8808" marR="8808" marT="8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47050">
                <a:tc>
                  <a:txBody>
                    <a:bodyPr/>
                    <a:lstStyle/>
                    <a:p>
                      <a:pPr algn="ctr" fontAlgn="ctr"/>
                      <a:r>
                        <a:rPr lang="en-US" sz="1600" b="0" i="0" u="none" strike="noStrike">
                          <a:solidFill>
                            <a:srgbClr val="000000"/>
                          </a:solidFill>
                          <a:effectLst/>
                          <a:latin typeface="Times New Roman" panose="02020603050405020304" pitchFamily="18" charset="0"/>
                        </a:rPr>
                        <a:t>38</a:t>
                      </a:r>
                    </a:p>
                  </a:txBody>
                  <a:tcPr marL="8808" marR="8808" marT="8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sz="1600" b="0" i="0" u="none" strike="noStrike" dirty="0">
                          <a:solidFill>
                            <a:srgbClr val="000000"/>
                          </a:solidFill>
                          <a:effectLst/>
                          <a:latin typeface="Times New Roman" panose="02020603050405020304" pitchFamily="18" charset="0"/>
                        </a:rPr>
                        <a:t>Any incident of booth capturing reported or poll vitiation (at the time of reporting)</a:t>
                      </a:r>
                    </a:p>
                  </a:txBody>
                  <a:tcPr marL="8808" marR="8808" marT="8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ctr"/>
                      <a:r>
                        <a:rPr lang="en-US" sz="1600" b="0" i="0" u="none" strike="noStrike">
                          <a:solidFill>
                            <a:srgbClr val="000000"/>
                          </a:solidFill>
                          <a:effectLst/>
                          <a:latin typeface="Times New Roman" panose="02020603050405020304" pitchFamily="18" charset="0"/>
                        </a:rPr>
                        <a:t> </a:t>
                      </a:r>
                    </a:p>
                  </a:txBody>
                  <a:tcPr marL="8808" marR="8808" marT="8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89331">
                <a:tc>
                  <a:txBody>
                    <a:bodyPr/>
                    <a:lstStyle/>
                    <a:p>
                      <a:pPr algn="ctr" fontAlgn="ctr"/>
                      <a:r>
                        <a:rPr lang="en-US" sz="1600" b="0" i="0" u="none" strike="noStrike">
                          <a:solidFill>
                            <a:srgbClr val="000000"/>
                          </a:solidFill>
                          <a:effectLst/>
                          <a:latin typeface="Times New Roman" panose="02020603050405020304" pitchFamily="18" charset="0"/>
                        </a:rPr>
                        <a:t>39</a:t>
                      </a:r>
                    </a:p>
                  </a:txBody>
                  <a:tcPr marL="8808" marR="8808" marT="8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sz="1600" b="0" i="0" u="none" strike="noStrike" dirty="0">
                          <a:solidFill>
                            <a:srgbClr val="000000"/>
                          </a:solidFill>
                          <a:effectLst/>
                          <a:latin typeface="Times New Roman" panose="02020603050405020304" pitchFamily="18" charset="0"/>
                        </a:rPr>
                        <a:t>Votes having been unlawfully recorded by any person in the EVMs.</a:t>
                      </a:r>
                    </a:p>
                  </a:txBody>
                  <a:tcPr marL="8808" marR="8808" marT="8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ctr"/>
                      <a:r>
                        <a:rPr lang="en-US" sz="1600" b="0" i="0" u="none" strike="noStrike">
                          <a:solidFill>
                            <a:srgbClr val="000000"/>
                          </a:solidFill>
                          <a:effectLst/>
                          <a:latin typeface="Times New Roman" panose="02020603050405020304" pitchFamily="18" charset="0"/>
                        </a:rPr>
                        <a:t> </a:t>
                      </a:r>
                    </a:p>
                  </a:txBody>
                  <a:tcPr marL="8808" marR="8808" marT="8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05245">
                <a:tc>
                  <a:txBody>
                    <a:bodyPr/>
                    <a:lstStyle/>
                    <a:p>
                      <a:pPr algn="ctr" fontAlgn="ctr"/>
                      <a:r>
                        <a:rPr lang="en-US" sz="1600" b="0" i="0" u="none" strike="noStrike">
                          <a:solidFill>
                            <a:srgbClr val="000000"/>
                          </a:solidFill>
                          <a:effectLst/>
                          <a:latin typeface="Times New Roman" panose="02020603050405020304" pitchFamily="18" charset="0"/>
                        </a:rPr>
                        <a:t>40</a:t>
                      </a:r>
                    </a:p>
                  </a:txBody>
                  <a:tcPr marL="8808" marR="8808" marT="8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sz="1600" b="0" i="0" u="none" strike="noStrike" dirty="0">
                          <a:solidFill>
                            <a:srgbClr val="000000"/>
                          </a:solidFill>
                          <a:effectLst/>
                          <a:latin typeface="Times New Roman" panose="02020603050405020304" pitchFamily="18" charset="0"/>
                        </a:rPr>
                        <a:t>Serious complaints from candidates/ voters/political parties and action taken</a:t>
                      </a:r>
                    </a:p>
                  </a:txBody>
                  <a:tcPr marL="8808" marR="8808" marT="8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ctr"/>
                      <a:r>
                        <a:rPr lang="en-US" sz="1600" b="0" i="0" u="none" strike="noStrike" dirty="0">
                          <a:solidFill>
                            <a:srgbClr val="000000"/>
                          </a:solidFill>
                          <a:effectLst/>
                          <a:latin typeface="Times New Roman" panose="02020603050405020304" pitchFamily="18" charset="0"/>
                        </a:rPr>
                        <a:t> </a:t>
                      </a:r>
                    </a:p>
                  </a:txBody>
                  <a:tcPr marL="8808" marR="8808" marT="8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32509">
                <a:tc>
                  <a:txBody>
                    <a:bodyPr/>
                    <a:lstStyle/>
                    <a:p>
                      <a:pPr algn="ctr" fontAlgn="ctr"/>
                      <a:r>
                        <a:rPr lang="en-US" sz="1600" b="0" i="0" u="none" strike="noStrike">
                          <a:solidFill>
                            <a:srgbClr val="000000"/>
                          </a:solidFill>
                          <a:effectLst/>
                          <a:latin typeface="Times New Roman" panose="02020603050405020304" pitchFamily="18" charset="0"/>
                        </a:rPr>
                        <a:t>41</a:t>
                      </a:r>
                    </a:p>
                  </a:txBody>
                  <a:tcPr marL="8808" marR="8808" marT="8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sz="1600" b="0" i="0" u="none" strike="noStrike" dirty="0">
                          <a:solidFill>
                            <a:srgbClr val="000000"/>
                          </a:solidFill>
                          <a:effectLst/>
                          <a:latin typeface="Times New Roman" panose="02020603050405020304" pitchFamily="18" charset="0"/>
                        </a:rPr>
                        <a:t>Violence and breach of law and order</a:t>
                      </a:r>
                    </a:p>
                  </a:txBody>
                  <a:tcPr marL="8808" marR="8808" marT="8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ctr"/>
                      <a:r>
                        <a:rPr lang="en-US" sz="1600" b="0" i="0" u="none" strike="noStrike">
                          <a:solidFill>
                            <a:srgbClr val="000000"/>
                          </a:solidFill>
                          <a:effectLst/>
                          <a:latin typeface="Times New Roman" panose="02020603050405020304" pitchFamily="18" charset="0"/>
                        </a:rPr>
                        <a:t> </a:t>
                      </a:r>
                    </a:p>
                  </a:txBody>
                  <a:tcPr marL="8808" marR="8808" marT="8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436418">
                <a:tc>
                  <a:txBody>
                    <a:bodyPr/>
                    <a:lstStyle/>
                    <a:p>
                      <a:pPr algn="ctr" fontAlgn="ctr"/>
                      <a:r>
                        <a:rPr lang="en-US" sz="1600" b="0" i="0" u="none" strike="noStrike">
                          <a:solidFill>
                            <a:srgbClr val="000000"/>
                          </a:solidFill>
                          <a:effectLst/>
                          <a:latin typeface="Times New Roman" panose="02020603050405020304" pitchFamily="18" charset="0"/>
                        </a:rPr>
                        <a:t>42</a:t>
                      </a:r>
                    </a:p>
                  </a:txBody>
                  <a:tcPr marL="8808" marR="8808" marT="8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sz="1600" b="0" i="0" u="none" strike="noStrike" dirty="0">
                          <a:solidFill>
                            <a:srgbClr val="000000"/>
                          </a:solidFill>
                          <a:effectLst/>
                          <a:latin typeface="Times New Roman" panose="02020603050405020304" pitchFamily="18" charset="0"/>
                        </a:rPr>
                        <a:t>Mistakes and irregularities, which have a bearing on the elections</a:t>
                      </a:r>
                    </a:p>
                  </a:txBody>
                  <a:tcPr marL="8808" marR="8808" marT="8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ctr"/>
                      <a:r>
                        <a:rPr lang="en-US" sz="1600" b="0" i="0" u="none" strike="noStrike">
                          <a:solidFill>
                            <a:srgbClr val="000000"/>
                          </a:solidFill>
                          <a:effectLst/>
                          <a:latin typeface="Times New Roman" panose="02020603050405020304" pitchFamily="18" charset="0"/>
                        </a:rPr>
                        <a:t> </a:t>
                      </a:r>
                    </a:p>
                  </a:txBody>
                  <a:tcPr marL="8808" marR="8808" marT="8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53291">
                <a:tc>
                  <a:txBody>
                    <a:bodyPr/>
                    <a:lstStyle/>
                    <a:p>
                      <a:pPr algn="ctr" fontAlgn="ctr"/>
                      <a:r>
                        <a:rPr lang="en-US" sz="1600" b="0" i="0" u="none" strike="noStrike">
                          <a:solidFill>
                            <a:srgbClr val="000000"/>
                          </a:solidFill>
                          <a:effectLst/>
                          <a:latin typeface="Times New Roman" panose="02020603050405020304" pitchFamily="18" charset="0"/>
                        </a:rPr>
                        <a:t>43</a:t>
                      </a:r>
                    </a:p>
                  </a:txBody>
                  <a:tcPr marL="8808" marR="8808" marT="8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sz="1600" b="0" i="0" u="none" strike="noStrike" dirty="0">
                          <a:solidFill>
                            <a:srgbClr val="000000"/>
                          </a:solidFill>
                          <a:effectLst/>
                          <a:latin typeface="Times New Roman" panose="02020603050405020304" pitchFamily="18" charset="0"/>
                        </a:rPr>
                        <a:t>Weather conditions</a:t>
                      </a:r>
                    </a:p>
                  </a:txBody>
                  <a:tcPr marL="8808" marR="8808" marT="8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ctr"/>
                      <a:r>
                        <a:rPr lang="en-US" sz="1600" b="0" i="0" u="none" strike="noStrike">
                          <a:solidFill>
                            <a:srgbClr val="000000"/>
                          </a:solidFill>
                          <a:effectLst/>
                          <a:latin typeface="Times New Roman" panose="02020603050405020304" pitchFamily="18" charset="0"/>
                        </a:rPr>
                        <a:t> </a:t>
                      </a:r>
                    </a:p>
                  </a:txBody>
                  <a:tcPr marL="8808" marR="8808" marT="8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332509">
                <a:tc>
                  <a:txBody>
                    <a:bodyPr/>
                    <a:lstStyle/>
                    <a:p>
                      <a:pPr algn="ctr" fontAlgn="ctr"/>
                      <a:r>
                        <a:rPr lang="en-US" sz="1600" b="0" i="0" u="none" strike="noStrike">
                          <a:solidFill>
                            <a:srgbClr val="000000"/>
                          </a:solidFill>
                          <a:effectLst/>
                          <a:latin typeface="Times New Roman" panose="02020603050405020304" pitchFamily="18" charset="0"/>
                        </a:rPr>
                        <a:t>44</a:t>
                      </a:r>
                    </a:p>
                  </a:txBody>
                  <a:tcPr marL="8808" marR="8808" marT="8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sz="1600" b="0" i="0" u="none" strike="noStrike" dirty="0">
                          <a:solidFill>
                            <a:srgbClr val="000000"/>
                          </a:solidFill>
                          <a:effectLst/>
                          <a:latin typeface="Times New Roman" panose="02020603050405020304" pitchFamily="18" charset="0"/>
                        </a:rPr>
                        <a:t>Any interesting facts to be shared with the Press</a:t>
                      </a:r>
                    </a:p>
                  </a:txBody>
                  <a:tcPr marL="8808" marR="8808" marT="8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ctr"/>
                      <a:r>
                        <a:rPr lang="en-US" sz="1600" b="0" i="0" u="none" strike="noStrike" dirty="0">
                          <a:solidFill>
                            <a:srgbClr val="000000"/>
                          </a:solidFill>
                          <a:effectLst/>
                          <a:latin typeface="Times New Roman" panose="02020603050405020304" pitchFamily="18" charset="0"/>
                        </a:rPr>
                        <a:t> </a:t>
                      </a:r>
                    </a:p>
                  </a:txBody>
                  <a:tcPr marL="8808" marR="8808" marT="8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322119">
                <a:tc>
                  <a:txBody>
                    <a:bodyPr/>
                    <a:lstStyle/>
                    <a:p>
                      <a:pPr algn="ctr" fontAlgn="ctr"/>
                      <a:r>
                        <a:rPr lang="en-US" sz="1600" b="0" i="0" u="none" strike="noStrike">
                          <a:solidFill>
                            <a:srgbClr val="000000"/>
                          </a:solidFill>
                          <a:effectLst/>
                          <a:latin typeface="Times New Roman" panose="02020603050405020304" pitchFamily="18" charset="0"/>
                        </a:rPr>
                        <a:t>45</a:t>
                      </a:r>
                    </a:p>
                  </a:txBody>
                  <a:tcPr marL="8808" marR="8808" marT="8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sz="1600" b="0" i="0" u="none" strike="noStrike">
                          <a:solidFill>
                            <a:srgbClr val="000000"/>
                          </a:solidFill>
                          <a:effectLst/>
                          <a:latin typeface="Times New Roman" panose="02020603050405020304" pitchFamily="18" charset="0"/>
                        </a:rPr>
                        <a:t>Deaths related to Electors(On the date of Poll)</a:t>
                      </a:r>
                    </a:p>
                  </a:txBody>
                  <a:tcPr marL="8808" marR="8808" marT="8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ctr"/>
                      <a:r>
                        <a:rPr lang="en-US" sz="1600" b="0" i="0" u="none" strike="noStrike" dirty="0">
                          <a:solidFill>
                            <a:srgbClr val="000000"/>
                          </a:solidFill>
                          <a:effectLst/>
                          <a:latin typeface="Times New Roman" panose="02020603050405020304" pitchFamily="18" charset="0"/>
                        </a:rPr>
                        <a:t> </a:t>
                      </a:r>
                    </a:p>
                  </a:txBody>
                  <a:tcPr marL="8808" marR="8808" marT="8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301335">
                <a:tc>
                  <a:txBody>
                    <a:bodyPr/>
                    <a:lstStyle/>
                    <a:p>
                      <a:pPr algn="ctr" fontAlgn="ctr"/>
                      <a:r>
                        <a:rPr lang="en-US" sz="1600" b="0" i="0" u="none" strike="noStrike">
                          <a:solidFill>
                            <a:srgbClr val="000000"/>
                          </a:solidFill>
                          <a:effectLst/>
                          <a:latin typeface="Times New Roman" panose="02020603050405020304" pitchFamily="18" charset="0"/>
                        </a:rPr>
                        <a:t>46</a:t>
                      </a:r>
                    </a:p>
                  </a:txBody>
                  <a:tcPr marL="8808" marR="8808" marT="8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sz="1600" b="0" i="0" u="none" strike="noStrike">
                          <a:solidFill>
                            <a:srgbClr val="000000"/>
                          </a:solidFill>
                          <a:effectLst/>
                          <a:latin typeface="Times New Roman" panose="02020603050405020304" pitchFamily="18" charset="0"/>
                        </a:rPr>
                        <a:t>Seizure of cash in Rupees (On the date of Poll)</a:t>
                      </a:r>
                    </a:p>
                  </a:txBody>
                  <a:tcPr marL="8808" marR="8808" marT="8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ctr"/>
                      <a:r>
                        <a:rPr lang="en-US" sz="1600" b="0" i="0" u="none" strike="noStrike" dirty="0">
                          <a:solidFill>
                            <a:srgbClr val="000000"/>
                          </a:solidFill>
                          <a:effectLst/>
                          <a:latin typeface="Times New Roman" panose="02020603050405020304" pitchFamily="18" charset="0"/>
                        </a:rPr>
                        <a:t> </a:t>
                      </a:r>
                    </a:p>
                  </a:txBody>
                  <a:tcPr marL="8808" marR="8808" marT="8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342900">
                <a:tc>
                  <a:txBody>
                    <a:bodyPr/>
                    <a:lstStyle/>
                    <a:p>
                      <a:pPr algn="ctr" fontAlgn="ctr"/>
                      <a:r>
                        <a:rPr lang="en-US" sz="1600" b="0" i="0" u="none" strike="noStrike">
                          <a:solidFill>
                            <a:srgbClr val="000000"/>
                          </a:solidFill>
                          <a:effectLst/>
                          <a:latin typeface="Times New Roman" panose="02020603050405020304" pitchFamily="18" charset="0"/>
                        </a:rPr>
                        <a:t>47</a:t>
                      </a:r>
                    </a:p>
                  </a:txBody>
                  <a:tcPr marL="8808" marR="8808" marT="8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sz="1600" b="0" i="0" u="none" strike="noStrike">
                          <a:solidFill>
                            <a:srgbClr val="000000"/>
                          </a:solidFill>
                          <a:effectLst/>
                          <a:latin typeface="Times New Roman" panose="02020603050405020304" pitchFamily="18" charset="0"/>
                        </a:rPr>
                        <a:t>Seizure of Arms and Ammunition(On the date of Poll)</a:t>
                      </a:r>
                    </a:p>
                  </a:txBody>
                  <a:tcPr marL="8808" marR="8808" marT="8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ctr"/>
                      <a:r>
                        <a:rPr lang="en-US" sz="1600" b="0" i="0" u="none" strike="noStrike" dirty="0">
                          <a:solidFill>
                            <a:srgbClr val="000000"/>
                          </a:solidFill>
                          <a:effectLst/>
                          <a:latin typeface="Times New Roman" panose="02020603050405020304" pitchFamily="18" charset="0"/>
                        </a:rPr>
                        <a:t> </a:t>
                      </a:r>
                    </a:p>
                  </a:txBody>
                  <a:tcPr marL="8808" marR="8808" marT="8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322119">
                <a:tc>
                  <a:txBody>
                    <a:bodyPr/>
                    <a:lstStyle/>
                    <a:p>
                      <a:pPr algn="ctr" fontAlgn="ctr"/>
                      <a:r>
                        <a:rPr lang="en-US" sz="1600" b="0" i="0" u="none" strike="noStrike">
                          <a:solidFill>
                            <a:srgbClr val="000000"/>
                          </a:solidFill>
                          <a:effectLst/>
                          <a:latin typeface="Times New Roman" panose="02020603050405020304" pitchFamily="18" charset="0"/>
                        </a:rPr>
                        <a:t>48</a:t>
                      </a:r>
                    </a:p>
                  </a:txBody>
                  <a:tcPr marL="8808" marR="8808" marT="8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sz="1600" b="0" i="0" u="none" strike="noStrike">
                          <a:solidFill>
                            <a:srgbClr val="000000"/>
                          </a:solidFill>
                          <a:effectLst/>
                          <a:latin typeface="Times New Roman" panose="02020603050405020304" pitchFamily="18" charset="0"/>
                        </a:rPr>
                        <a:t>Seizure of Liquor(On the date of Poll)</a:t>
                      </a:r>
                    </a:p>
                  </a:txBody>
                  <a:tcPr marL="8808" marR="8808" marT="8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ctr"/>
                      <a:r>
                        <a:rPr lang="en-US" sz="1600" b="0" i="0" u="none" strike="noStrike" dirty="0">
                          <a:solidFill>
                            <a:srgbClr val="000000"/>
                          </a:solidFill>
                          <a:effectLst/>
                          <a:latin typeface="Times New Roman" panose="02020603050405020304" pitchFamily="18" charset="0"/>
                        </a:rPr>
                        <a:t> </a:t>
                      </a:r>
                    </a:p>
                  </a:txBody>
                  <a:tcPr marL="8808" marR="8808" marT="8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384463">
                <a:tc>
                  <a:txBody>
                    <a:bodyPr/>
                    <a:lstStyle/>
                    <a:p>
                      <a:pPr algn="ctr" fontAlgn="ctr"/>
                      <a:r>
                        <a:rPr lang="en-US" sz="1600" b="0" i="0" u="none" strike="noStrike">
                          <a:solidFill>
                            <a:srgbClr val="000000"/>
                          </a:solidFill>
                          <a:effectLst/>
                          <a:latin typeface="Times New Roman" panose="02020603050405020304" pitchFamily="18" charset="0"/>
                        </a:rPr>
                        <a:t>49</a:t>
                      </a:r>
                    </a:p>
                  </a:txBody>
                  <a:tcPr marL="8808" marR="8808" marT="8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sz="1600" b="0" i="0" u="none" strike="noStrike">
                          <a:solidFill>
                            <a:srgbClr val="000000"/>
                          </a:solidFill>
                          <a:effectLst/>
                          <a:latin typeface="Times New Roman" panose="02020603050405020304" pitchFamily="18" charset="0"/>
                        </a:rPr>
                        <a:t>Two hourly poll day Police report is enclosed/will follow</a:t>
                      </a:r>
                    </a:p>
                  </a:txBody>
                  <a:tcPr marL="8808" marR="8808" marT="8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ctr"/>
                      <a:r>
                        <a:rPr lang="en-US" sz="1600" b="0" i="0" u="none" strike="noStrike" dirty="0">
                          <a:solidFill>
                            <a:srgbClr val="000000"/>
                          </a:solidFill>
                          <a:effectLst/>
                          <a:latin typeface="Times New Roman" panose="02020603050405020304" pitchFamily="18" charset="0"/>
                        </a:rPr>
                        <a:t> </a:t>
                      </a:r>
                    </a:p>
                  </a:txBody>
                  <a:tcPr marL="8808" marR="8808" marT="88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bl>
          </a:graphicData>
        </a:graphic>
      </p:graphicFrame>
      <p:sp>
        <p:nvSpPr>
          <p:cNvPr id="6" name="Rectangle 5"/>
          <p:cNvSpPr/>
          <p:nvPr/>
        </p:nvSpPr>
        <p:spPr>
          <a:xfrm>
            <a:off x="4465685" y="0"/>
            <a:ext cx="2512483" cy="369332"/>
          </a:xfrm>
          <a:prstGeom prst="rect">
            <a:avLst/>
          </a:prstGeom>
        </p:spPr>
        <p:txBody>
          <a:bodyPr wrap="none">
            <a:spAutoFit/>
          </a:bodyPr>
          <a:lstStyle/>
          <a:p>
            <a:pPr algn="ctr" fontAlgn="ctr"/>
            <a:r>
              <a:rPr lang="en-US" b="1" u="sng" dirty="0">
                <a:solidFill>
                  <a:srgbClr val="000000"/>
                </a:solidFill>
                <a:latin typeface="Times New Roman" panose="02020603050405020304" pitchFamily="18" charset="0"/>
              </a:rPr>
              <a:t>FACTS AT A GLANCE</a:t>
            </a:r>
          </a:p>
        </p:txBody>
      </p:sp>
    </p:spTree>
    <p:extLst>
      <p:ext uri="{BB962C8B-B14F-4D97-AF65-F5344CB8AC3E}">
        <p14:creationId xmlns:p14="http://schemas.microsoft.com/office/powerpoint/2010/main" val="19294963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7426" y="-31173"/>
            <a:ext cx="11814465" cy="6865726"/>
          </a:xfrm>
          <a:prstGeom prst="rect">
            <a:avLst/>
          </a:prstGeom>
        </p:spPr>
        <p:txBody>
          <a:bodyPr wrap="square">
            <a:spAutoFit/>
          </a:bodyPr>
          <a:lstStyle/>
          <a:p>
            <a:pPr marL="1828800" marR="0">
              <a:spcBef>
                <a:spcPts val="0"/>
              </a:spcBef>
              <a:spcAft>
                <a:spcPts val="0"/>
              </a:spcAft>
            </a:pPr>
            <a:r>
              <a:rPr lang="en-US" b="1" dirty="0" smtClean="0">
                <a:solidFill>
                  <a:srgbClr val="000000"/>
                </a:solidFill>
                <a:latin typeface="Century Gothic" panose="020B0502020202020204" pitchFamily="34" charset="0"/>
                <a:ea typeface="Calibri" panose="020F0502020204030204" pitchFamily="34" charset="0"/>
                <a:cs typeface="Century Gothic" panose="020B0502020202020204" pitchFamily="34" charset="0"/>
              </a:rPr>
              <a:t>                                               </a:t>
            </a:r>
            <a:r>
              <a:rPr lang="en-US" sz="1600" b="1" dirty="0" smtClean="0">
                <a:solidFill>
                  <a:srgbClr val="000000"/>
                </a:solidFill>
                <a:latin typeface="Century Gothic" panose="020B0502020202020204" pitchFamily="34" charset="0"/>
                <a:ea typeface="Calibri" panose="020F0502020204030204" pitchFamily="34" charset="0"/>
                <a:cs typeface="Century Gothic" panose="020B0502020202020204" pitchFamily="34" charset="0"/>
              </a:rPr>
              <a:t>ANNEXURE </a:t>
            </a:r>
            <a:r>
              <a:rPr lang="en-US" sz="1600" b="1" dirty="0">
                <a:solidFill>
                  <a:srgbClr val="000000"/>
                </a:solidFill>
                <a:latin typeface="Century Gothic" panose="020B0502020202020204" pitchFamily="34" charset="0"/>
                <a:ea typeface="Calibri" panose="020F0502020204030204" pitchFamily="34" charset="0"/>
                <a:cs typeface="Century Gothic" panose="020B0502020202020204" pitchFamily="34" charset="0"/>
              </a:rPr>
              <a:t>–41</a:t>
            </a:r>
            <a:endParaRPr lang="en-US" sz="1400" dirty="0">
              <a:solidFill>
                <a:srgbClr val="000000"/>
              </a:solidFill>
              <a:latin typeface="Century Gothic" panose="020B0502020202020204" pitchFamily="34" charset="0"/>
              <a:ea typeface="Calibri" panose="020F0502020204030204" pitchFamily="34" charset="0"/>
              <a:cs typeface="Century Gothic" panose="020B0502020202020204" pitchFamily="34" charset="0"/>
            </a:endParaRPr>
          </a:p>
          <a:p>
            <a:pPr algn="ctr">
              <a:lnSpc>
                <a:spcPct val="115000"/>
              </a:lnSpc>
            </a:pPr>
            <a:r>
              <a:rPr lang="en-IN" sz="1600" b="1" dirty="0">
                <a:latin typeface="Calibri" panose="020F0502020204030204" pitchFamily="34" charset="0"/>
                <a:ea typeface="Calibri" panose="020F0502020204030204" pitchFamily="34" charset="0"/>
                <a:cs typeface="Times New Roman" panose="02020603050405020304" pitchFamily="18" charset="0"/>
              </a:rPr>
              <a:t>(CHAPTER XIII, PARA –13.62.1) </a:t>
            </a:r>
            <a:r>
              <a:rPr lang="en-IN" sz="1400" b="1" dirty="0">
                <a:latin typeface="CenturyGothic-Bold"/>
                <a:ea typeface="Calibri" panose="020F0502020204030204" pitchFamily="34" charset="0"/>
                <a:cs typeface="CenturyGothic-Bold"/>
              </a:rPr>
              <a:t> Handbook for RO, 2016</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IN" sz="1100" b="1" dirty="0">
                <a:latin typeface="Arial-BoldMT"/>
                <a:ea typeface="Calibri" panose="020F0502020204030204" pitchFamily="34" charset="0"/>
                <a:cs typeface="Arial-BoldMT"/>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IN" sz="1100" b="1" dirty="0">
                <a:latin typeface="Arial-BoldMT"/>
                <a:ea typeface="Calibri" panose="020F0502020204030204" pitchFamily="34" charset="0"/>
                <a:cs typeface="Arial-BoldMT"/>
              </a:rPr>
              <a:t>PROFORMA FOR SUBMISSION OF THE REPORTS TO THE COMMISSION</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IN" sz="1100" b="1" dirty="0">
                <a:latin typeface="Arial-BoldMT"/>
                <a:ea typeface="Calibri" panose="020F0502020204030204" pitchFamily="34" charset="0"/>
                <a:cs typeface="Arial-BoldMT"/>
              </a:rPr>
              <a:t>ON THE DAY OF POLLING</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IN" sz="1200" dirty="0">
                <a:latin typeface="Arial" panose="020B0604020202020204" pitchFamily="34"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pPr>
            <a:r>
              <a:rPr lang="en-US"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Name of State ..........................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pPr>
            <a:r>
              <a:rPr lang="en-US"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Name of Constituency ......................................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pPr>
            <a:r>
              <a:rPr lang="en-US"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Time of Report ..............................................................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pPr>
            <a:r>
              <a:rPr lang="en-US"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1. Interruption or obstruction of poll due to riots, open violence, natural calamity or any other cause. ………………………………….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pPr>
            <a:r>
              <a:rPr lang="en-US"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2. Vitiation of the poll by any of the EVMs having been unlawfully taken out of the custody of the Presiding Officer, accidentally or unintentionally lost or destroyed or damaged or tampered with. ………………………………………………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pPr>
            <a:r>
              <a:rPr lang="en-US"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3. Votes having been unlawfully recorded by any person in the EVMs. ……………….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pPr>
            <a:r>
              <a:rPr lang="en-US"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4. Booth capturing. ……………………………………………….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pPr>
            <a:r>
              <a:rPr lang="en-US"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5. Serious complaints. ……………………………………….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pPr>
            <a:r>
              <a:rPr lang="en-US"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6. Violence and breach of law and order. …………………………………….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45367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8208" y="259773"/>
            <a:ext cx="11814465" cy="6160917"/>
          </a:xfrm>
          <a:prstGeom prst="rect">
            <a:avLst/>
          </a:prstGeom>
        </p:spPr>
        <p:txBody>
          <a:bodyPr wrap="square">
            <a:spAutoFit/>
          </a:bodyPr>
          <a:lstStyle/>
          <a:p>
            <a:pPr marL="1828800" marR="0">
              <a:spcBef>
                <a:spcPts val="0"/>
              </a:spcBef>
              <a:spcAft>
                <a:spcPts val="0"/>
              </a:spcAft>
            </a:pPr>
            <a:r>
              <a:rPr lang="en-US" b="1" dirty="0" smtClean="0">
                <a:solidFill>
                  <a:srgbClr val="000000"/>
                </a:solidFill>
                <a:latin typeface="Century Gothic" panose="020B0502020202020204" pitchFamily="34" charset="0"/>
                <a:ea typeface="Calibri" panose="020F0502020204030204" pitchFamily="34" charset="0"/>
                <a:cs typeface="Century Gothic" panose="020B0502020202020204" pitchFamily="34" charset="0"/>
              </a:rPr>
              <a:t>                                               </a:t>
            </a:r>
            <a:r>
              <a:rPr lang="en-US" sz="1600" b="1" dirty="0" smtClean="0">
                <a:solidFill>
                  <a:srgbClr val="000000"/>
                </a:solidFill>
                <a:latin typeface="Century Gothic" panose="020B0502020202020204" pitchFamily="34" charset="0"/>
                <a:ea typeface="Calibri" panose="020F0502020204030204" pitchFamily="34" charset="0"/>
                <a:cs typeface="Century Gothic" panose="020B0502020202020204" pitchFamily="34" charset="0"/>
              </a:rPr>
              <a:t>ANNEXURE </a:t>
            </a:r>
            <a:r>
              <a:rPr lang="en-US" sz="1600" b="1" dirty="0">
                <a:solidFill>
                  <a:srgbClr val="000000"/>
                </a:solidFill>
                <a:latin typeface="Century Gothic" panose="020B0502020202020204" pitchFamily="34" charset="0"/>
                <a:ea typeface="Calibri" panose="020F0502020204030204" pitchFamily="34" charset="0"/>
                <a:cs typeface="Century Gothic" panose="020B0502020202020204" pitchFamily="34" charset="0"/>
              </a:rPr>
              <a:t>–41</a:t>
            </a:r>
            <a:endParaRPr lang="en-US" sz="1400" dirty="0">
              <a:solidFill>
                <a:srgbClr val="000000"/>
              </a:solidFill>
              <a:latin typeface="Century Gothic" panose="020B0502020202020204" pitchFamily="34" charset="0"/>
              <a:ea typeface="Calibri" panose="020F0502020204030204" pitchFamily="34" charset="0"/>
              <a:cs typeface="Century Gothic" panose="020B0502020202020204" pitchFamily="34" charset="0"/>
            </a:endParaRPr>
          </a:p>
          <a:p>
            <a:pPr algn="ctr">
              <a:lnSpc>
                <a:spcPct val="115000"/>
              </a:lnSpc>
            </a:pPr>
            <a:r>
              <a:rPr lang="en-IN" sz="1600" b="1" dirty="0">
                <a:latin typeface="Calibri" panose="020F0502020204030204" pitchFamily="34" charset="0"/>
                <a:ea typeface="Calibri" panose="020F0502020204030204" pitchFamily="34" charset="0"/>
                <a:cs typeface="Times New Roman" panose="02020603050405020304" pitchFamily="18" charset="0"/>
              </a:rPr>
              <a:t>(CHAPTER XIII, PARA –13.62.1) </a:t>
            </a:r>
            <a:r>
              <a:rPr lang="en-IN" sz="1400" b="1" dirty="0">
                <a:latin typeface="CenturyGothic-Bold"/>
                <a:ea typeface="Calibri" panose="020F0502020204030204" pitchFamily="34" charset="0"/>
                <a:cs typeface="CenturyGothic-Bold"/>
              </a:rPr>
              <a:t> Handbook for RO, 2016</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IN" sz="1100" b="1" dirty="0">
                <a:latin typeface="Arial-BoldMT"/>
                <a:ea typeface="Calibri" panose="020F0502020204030204" pitchFamily="34" charset="0"/>
                <a:cs typeface="Arial-BoldMT"/>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IN" sz="1100" b="1" dirty="0">
                <a:latin typeface="Arial-BoldMT"/>
                <a:ea typeface="Calibri" panose="020F0502020204030204" pitchFamily="34" charset="0"/>
                <a:cs typeface="Arial-BoldMT"/>
              </a:rPr>
              <a:t>PROFORMA FOR SUBMISSION OF THE REPORTS TO THE COMMISSION</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IN" sz="1100" b="1" dirty="0">
                <a:latin typeface="Arial-BoldMT"/>
                <a:ea typeface="Calibri" panose="020F0502020204030204" pitchFamily="34" charset="0"/>
                <a:cs typeface="Arial-BoldMT"/>
              </a:rPr>
              <a:t>ON THE DAY OF POLLING</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250000"/>
              </a:lnSpc>
            </a:pPr>
            <a:r>
              <a:rPr lang="en-IN" sz="1200" dirty="0">
                <a:latin typeface="Arial" panose="020B0604020202020204" pitchFamily="34" charset="0"/>
                <a:ea typeface="Calibri" panose="020F0502020204030204" pitchFamily="34" charset="0"/>
                <a:cs typeface="Times New Roman" panose="02020603050405020304" pitchFamily="18" charset="0"/>
              </a:rPr>
              <a:t> </a:t>
            </a:r>
            <a:r>
              <a:rPr lang="en-US" sz="16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7</a:t>
            </a:r>
            <a:r>
              <a:rPr lang="en-US"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 Mistakes and irregularities, which have a bearing on the elections. ……………………….. </a:t>
            </a:r>
          </a:p>
          <a:p>
            <a:pPr>
              <a:lnSpc>
                <a:spcPct val="250000"/>
              </a:lnSpc>
            </a:pPr>
            <a:r>
              <a:rPr lang="en-US"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8. Weather conditions. ………………………….. </a:t>
            </a:r>
          </a:p>
          <a:p>
            <a:pPr>
              <a:lnSpc>
                <a:spcPct val="250000"/>
              </a:lnSpc>
            </a:pPr>
            <a:r>
              <a:rPr lang="en-US"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9. Poll percentage. ………………………………………….. </a:t>
            </a:r>
          </a:p>
          <a:p>
            <a:pPr>
              <a:lnSpc>
                <a:spcPct val="250000"/>
              </a:lnSpc>
            </a:pPr>
            <a:r>
              <a:rPr lang="en-US"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10. Whether all the diaries of Presiding Officers have been scrutinized and irregularities, if any detected. ………………………….. </a:t>
            </a:r>
          </a:p>
          <a:p>
            <a:pPr>
              <a:lnSpc>
                <a:spcPct val="250000"/>
              </a:lnSpc>
            </a:pPr>
            <a:r>
              <a:rPr lang="en-US"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11. Recommendations regarding </a:t>
            </a:r>
            <a:r>
              <a:rPr lang="en-US" sz="1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repoll</a:t>
            </a:r>
            <a:r>
              <a:rPr lang="en-US"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 / fresh poll, if any. …………………………. </a:t>
            </a:r>
          </a:p>
          <a:p>
            <a:pPr>
              <a:lnSpc>
                <a:spcPct val="250000"/>
              </a:lnSpc>
            </a:pPr>
            <a:r>
              <a:rPr lang="en-US"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12. Any other remarks. …………………………………………………………………..</a:t>
            </a:r>
          </a:p>
          <a:p>
            <a:pPr>
              <a:lnSpc>
                <a:spcPct val="250000"/>
              </a:lnSpc>
            </a:pPr>
            <a:r>
              <a:rPr lang="en-US"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Place .................................... </a:t>
            </a:r>
          </a:p>
          <a:p>
            <a:pPr>
              <a:lnSpc>
                <a:spcPct val="250000"/>
              </a:lnSpc>
            </a:pPr>
            <a:r>
              <a:rPr lang="en-US"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Date ..................................... 					Signature of Returning </a:t>
            </a:r>
            <a:r>
              <a:rPr lang="en-US" sz="16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Officer</a:t>
            </a:r>
            <a:endParaRPr lang="en-US" sz="16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12743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704" y="822959"/>
            <a:ext cx="11260182" cy="4519749"/>
          </a:xfrm>
        </p:spPr>
        <p:txBody>
          <a:bodyPr>
            <a:normAutofit/>
          </a:bodyPr>
          <a:lstStyle/>
          <a:p>
            <a:pPr algn="just"/>
            <a:r>
              <a:rPr lang="en-US" dirty="0"/>
              <a:t>REPORTS ON THE DATE OF SCRUTINY OF REGISTER 17A ( THE FOLLOWING DAY OF THE DATE OF POLL ) : (P+1 day) </a:t>
            </a:r>
          </a:p>
        </p:txBody>
      </p:sp>
    </p:spTree>
    <p:extLst>
      <p:ext uri="{BB962C8B-B14F-4D97-AF65-F5344CB8AC3E}">
        <p14:creationId xmlns:p14="http://schemas.microsoft.com/office/powerpoint/2010/main" val="6992111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03201245"/>
              </p:ext>
            </p:extLst>
          </p:nvPr>
        </p:nvGraphicFramePr>
        <p:xfrm>
          <a:off x="378824" y="222069"/>
          <a:ext cx="11495313" cy="6257108"/>
        </p:xfrm>
        <a:graphic>
          <a:graphicData uri="http://schemas.openxmlformats.org/drawingml/2006/table">
            <a:tbl>
              <a:tblPr>
                <a:tableStyleId>{5C22544A-7EE6-4342-B048-85BDC9FD1C3A}</a:tableStyleId>
              </a:tblPr>
              <a:tblGrid>
                <a:gridCol w="589746">
                  <a:extLst>
                    <a:ext uri="{9D8B030D-6E8A-4147-A177-3AD203B41FA5}">
                      <a16:colId xmlns:a16="http://schemas.microsoft.com/office/drawing/2014/main" xmlns="" val="3571220312"/>
                    </a:ext>
                  </a:extLst>
                </a:gridCol>
                <a:gridCol w="5468570">
                  <a:extLst>
                    <a:ext uri="{9D8B030D-6E8A-4147-A177-3AD203B41FA5}">
                      <a16:colId xmlns:a16="http://schemas.microsoft.com/office/drawing/2014/main" xmlns="" val="2596705334"/>
                    </a:ext>
                  </a:extLst>
                </a:gridCol>
                <a:gridCol w="3395518">
                  <a:extLst>
                    <a:ext uri="{9D8B030D-6E8A-4147-A177-3AD203B41FA5}">
                      <a16:colId xmlns:a16="http://schemas.microsoft.com/office/drawing/2014/main" xmlns="" val="640256606"/>
                    </a:ext>
                  </a:extLst>
                </a:gridCol>
                <a:gridCol w="2041479">
                  <a:extLst>
                    <a:ext uri="{9D8B030D-6E8A-4147-A177-3AD203B41FA5}">
                      <a16:colId xmlns:a16="http://schemas.microsoft.com/office/drawing/2014/main" xmlns="" val="1750140225"/>
                    </a:ext>
                  </a:extLst>
                </a:gridCol>
              </a:tblGrid>
              <a:tr h="920163">
                <a:tc>
                  <a:txBody>
                    <a:bodyPr/>
                    <a:lstStyle/>
                    <a:p>
                      <a:pPr algn="ctr" fontAlgn="ctr"/>
                      <a:r>
                        <a:rPr lang="en-US" sz="2000" u="none" strike="noStrike" dirty="0" err="1">
                          <a:effectLst/>
                        </a:rPr>
                        <a:t>Sl</a:t>
                      </a:r>
                      <a:endParaRPr lang="en-US" sz="2000" b="1" i="0" u="none" strike="noStrike" dirty="0">
                        <a:solidFill>
                          <a:srgbClr val="000000"/>
                        </a:solidFill>
                        <a:effectLst/>
                        <a:latin typeface="Arial Narrow" panose="020B0606020202030204" pitchFamily="34" charset="0"/>
                      </a:endParaRPr>
                    </a:p>
                  </a:txBody>
                  <a:tcPr marL="9525" marR="9525" marT="9525" marB="0" anchor="ctr">
                    <a:solidFill>
                      <a:schemeClr val="accent1"/>
                    </a:solidFill>
                  </a:tcPr>
                </a:tc>
                <a:tc>
                  <a:txBody>
                    <a:bodyPr/>
                    <a:lstStyle/>
                    <a:p>
                      <a:pPr algn="ctr" fontAlgn="ctr"/>
                      <a:r>
                        <a:rPr lang="en-US" sz="2000" u="none" strike="noStrike" dirty="0">
                          <a:effectLst/>
                        </a:rPr>
                        <a:t>Subject</a:t>
                      </a:r>
                      <a:endParaRPr lang="en-US" sz="2000" b="1" i="0" u="none" strike="noStrike" dirty="0">
                        <a:solidFill>
                          <a:srgbClr val="000000"/>
                        </a:solidFill>
                        <a:effectLst/>
                        <a:latin typeface="Arial Narrow" panose="020B0606020202030204" pitchFamily="34" charset="0"/>
                      </a:endParaRPr>
                    </a:p>
                  </a:txBody>
                  <a:tcPr marL="9525" marR="9525" marT="9525" marB="0" anchor="ctr">
                    <a:solidFill>
                      <a:schemeClr val="accent1"/>
                    </a:solidFill>
                  </a:tcPr>
                </a:tc>
                <a:tc>
                  <a:txBody>
                    <a:bodyPr/>
                    <a:lstStyle/>
                    <a:p>
                      <a:pPr algn="ctr" fontAlgn="ctr"/>
                      <a:r>
                        <a:rPr lang="en-US" sz="2000" u="none" strike="noStrike" dirty="0">
                          <a:effectLst/>
                        </a:rPr>
                        <a:t>Reporting Time</a:t>
                      </a:r>
                      <a:endParaRPr lang="en-US" sz="2000" b="1" i="0" u="none" strike="noStrike" dirty="0">
                        <a:solidFill>
                          <a:srgbClr val="000000"/>
                        </a:solidFill>
                        <a:effectLst/>
                        <a:latin typeface="Arial Narrow" panose="020B0606020202030204" pitchFamily="34" charset="0"/>
                      </a:endParaRPr>
                    </a:p>
                  </a:txBody>
                  <a:tcPr marL="9525" marR="9525" marT="9525" marB="0" anchor="ctr">
                    <a:solidFill>
                      <a:schemeClr val="accent1"/>
                    </a:solidFill>
                  </a:tcPr>
                </a:tc>
                <a:tc>
                  <a:txBody>
                    <a:bodyPr/>
                    <a:lstStyle/>
                    <a:p>
                      <a:pPr algn="ctr" fontAlgn="ctr"/>
                      <a:r>
                        <a:rPr lang="en-US" sz="2000" u="none" strike="noStrike" dirty="0">
                          <a:effectLst/>
                        </a:rPr>
                        <a:t>Form of reporting</a:t>
                      </a:r>
                      <a:endParaRPr lang="en-US" sz="2000" b="1" i="0" u="none" strike="noStrike" dirty="0">
                        <a:solidFill>
                          <a:srgbClr val="000000"/>
                        </a:solidFill>
                        <a:effectLst/>
                        <a:latin typeface="Arial Narrow" panose="020B0606020202030204" pitchFamily="34" charset="0"/>
                      </a:endParaRPr>
                    </a:p>
                  </a:txBody>
                  <a:tcPr marL="9525" marR="9525" marT="9525" marB="0" anchor="ctr">
                    <a:solidFill>
                      <a:schemeClr val="accent1"/>
                    </a:solidFill>
                  </a:tcPr>
                </a:tc>
                <a:extLst>
                  <a:ext uri="{0D108BD9-81ED-4DB2-BD59-A6C34878D82A}">
                    <a16:rowId xmlns:a16="http://schemas.microsoft.com/office/drawing/2014/main" xmlns="" val="3045644170"/>
                  </a:ext>
                </a:extLst>
              </a:tr>
              <a:tr h="1203290">
                <a:tc>
                  <a:txBody>
                    <a:bodyPr/>
                    <a:lstStyle/>
                    <a:p>
                      <a:pPr algn="ctr" fontAlgn="t"/>
                      <a:r>
                        <a:rPr lang="en-US" sz="1600" u="none" strike="noStrike" dirty="0">
                          <a:effectLst/>
                        </a:rPr>
                        <a:t>1</a:t>
                      </a:r>
                      <a:endParaRPr lang="en-US" sz="1600" b="0" i="0" u="none" strike="noStrike" dirty="0">
                        <a:solidFill>
                          <a:srgbClr val="000000"/>
                        </a:solidFill>
                        <a:effectLst/>
                        <a:latin typeface="Arial Narrow" panose="020B0606020202030204" pitchFamily="34" charset="0"/>
                      </a:endParaRPr>
                    </a:p>
                  </a:txBody>
                  <a:tcPr marL="9525" marR="85725" marT="9525" marB="0"/>
                </a:tc>
                <a:tc>
                  <a:txBody>
                    <a:bodyPr/>
                    <a:lstStyle/>
                    <a:p>
                      <a:pPr algn="l" fontAlgn="t"/>
                      <a:r>
                        <a:rPr lang="en-US" sz="2000" u="none" strike="noStrike" dirty="0">
                          <a:effectLst/>
                        </a:rPr>
                        <a:t>ROs' reports in Annexure--41</a:t>
                      </a:r>
                      <a:endParaRPr lang="en-US" sz="2000" b="0" i="0" u="none" strike="noStrike" dirty="0">
                        <a:solidFill>
                          <a:srgbClr val="000000"/>
                        </a:solidFill>
                        <a:effectLst/>
                        <a:latin typeface="Arial Narrow" panose="020B0606020202030204" pitchFamily="34" charset="0"/>
                      </a:endParaRPr>
                    </a:p>
                  </a:txBody>
                  <a:tcPr marL="85725" marR="9525" marT="9525" marB="0"/>
                </a:tc>
                <a:tc>
                  <a:txBody>
                    <a:bodyPr/>
                    <a:lstStyle/>
                    <a:p>
                      <a:pPr algn="l" fontAlgn="t"/>
                      <a:r>
                        <a:rPr lang="en-US" sz="2000" u="none" strike="noStrike">
                          <a:effectLst/>
                        </a:rPr>
                        <a:t>Final Report at 0700 Hrs </a:t>
                      </a:r>
                      <a:endParaRPr lang="en-US" sz="2000" b="0" i="0" u="none" strike="noStrike">
                        <a:solidFill>
                          <a:srgbClr val="000000"/>
                        </a:solidFill>
                        <a:effectLst/>
                        <a:latin typeface="Arial Narrow" panose="020B0606020202030204" pitchFamily="34" charset="0"/>
                      </a:endParaRPr>
                    </a:p>
                  </a:txBody>
                  <a:tcPr marL="85725" marR="9525" marT="9525" marB="0"/>
                </a:tc>
                <a:tc>
                  <a:txBody>
                    <a:bodyPr/>
                    <a:lstStyle/>
                    <a:p>
                      <a:pPr algn="ctr" fontAlgn="t"/>
                      <a:r>
                        <a:rPr lang="en-US" sz="2000" u="none" strike="noStrike">
                          <a:effectLst/>
                        </a:rPr>
                        <a:t>email</a:t>
                      </a:r>
                      <a:endParaRPr lang="en-US" sz="2000" b="0" i="0" u="none" strike="noStrike">
                        <a:solidFill>
                          <a:srgbClr val="000000"/>
                        </a:solidFill>
                        <a:effectLst/>
                        <a:latin typeface="Arial Narrow" panose="020B0606020202030204" pitchFamily="34" charset="0"/>
                      </a:endParaRPr>
                    </a:p>
                  </a:txBody>
                  <a:tcPr marL="9525" marR="9525" marT="9525" marB="0"/>
                </a:tc>
                <a:extLst>
                  <a:ext uri="{0D108BD9-81ED-4DB2-BD59-A6C34878D82A}">
                    <a16:rowId xmlns:a16="http://schemas.microsoft.com/office/drawing/2014/main" xmlns="" val="3586913670"/>
                  </a:ext>
                </a:extLst>
              </a:tr>
              <a:tr h="1245759">
                <a:tc>
                  <a:txBody>
                    <a:bodyPr/>
                    <a:lstStyle/>
                    <a:p>
                      <a:pPr algn="ctr" fontAlgn="t"/>
                      <a:r>
                        <a:rPr lang="en-US" sz="1600" u="none" strike="noStrike" dirty="0">
                          <a:effectLst/>
                        </a:rPr>
                        <a:t>2</a:t>
                      </a:r>
                      <a:endParaRPr lang="en-US" sz="1600" b="0" i="0" u="none" strike="noStrike" dirty="0">
                        <a:solidFill>
                          <a:srgbClr val="000000"/>
                        </a:solidFill>
                        <a:effectLst/>
                        <a:latin typeface="Arial Narrow" panose="020B0606020202030204" pitchFamily="34" charset="0"/>
                      </a:endParaRPr>
                    </a:p>
                  </a:txBody>
                  <a:tcPr marL="9525" marR="85725" marT="9525" marB="0"/>
                </a:tc>
                <a:tc>
                  <a:txBody>
                    <a:bodyPr/>
                    <a:lstStyle/>
                    <a:p>
                      <a:pPr algn="l" fontAlgn="t"/>
                      <a:r>
                        <a:rPr lang="en-US" sz="2000" u="none" strike="noStrike">
                          <a:effectLst/>
                        </a:rPr>
                        <a:t>Consolidated bunch of all ROs' reports in A05/P05</a:t>
                      </a:r>
                      <a:endParaRPr lang="en-US" sz="2000" b="0" i="0" u="none" strike="noStrike">
                        <a:solidFill>
                          <a:srgbClr val="000000"/>
                        </a:solidFill>
                        <a:effectLst/>
                        <a:latin typeface="Arial Narrow" panose="020B0606020202030204" pitchFamily="34" charset="0"/>
                      </a:endParaRPr>
                    </a:p>
                  </a:txBody>
                  <a:tcPr marL="85725" marR="9525" marT="9525" marB="0"/>
                </a:tc>
                <a:tc>
                  <a:txBody>
                    <a:bodyPr/>
                    <a:lstStyle/>
                    <a:p>
                      <a:pPr algn="l" fontAlgn="t"/>
                      <a:r>
                        <a:rPr lang="en-US" sz="2000" u="none" strike="noStrike" dirty="0">
                          <a:effectLst/>
                        </a:rPr>
                        <a:t>Full Report at 0700 </a:t>
                      </a:r>
                      <a:r>
                        <a:rPr lang="en-US" sz="2000" u="none" strike="noStrike" dirty="0" err="1">
                          <a:effectLst/>
                        </a:rPr>
                        <a:t>Hrs</a:t>
                      </a:r>
                      <a:r>
                        <a:rPr lang="en-US" sz="2000" u="none" strike="noStrike" dirty="0">
                          <a:effectLst/>
                        </a:rPr>
                        <a:t> </a:t>
                      </a:r>
                      <a:endParaRPr lang="en-US" sz="2000" b="0" i="0" u="none" strike="noStrike" dirty="0">
                        <a:solidFill>
                          <a:srgbClr val="000000"/>
                        </a:solidFill>
                        <a:effectLst/>
                        <a:latin typeface="Arial Narrow" panose="020B0606020202030204" pitchFamily="34" charset="0"/>
                      </a:endParaRPr>
                    </a:p>
                  </a:txBody>
                  <a:tcPr marL="85725" marR="9525" marT="9525" marB="0"/>
                </a:tc>
                <a:tc>
                  <a:txBody>
                    <a:bodyPr/>
                    <a:lstStyle/>
                    <a:p>
                      <a:pPr algn="ctr" fontAlgn="t"/>
                      <a:r>
                        <a:rPr lang="en-US" sz="2000" u="none" strike="noStrike" dirty="0">
                          <a:effectLst/>
                        </a:rPr>
                        <a:t>email</a:t>
                      </a:r>
                      <a:endParaRPr lang="en-US" sz="2000" b="0" i="0" u="none" strike="noStrike" dirty="0">
                        <a:solidFill>
                          <a:srgbClr val="000000"/>
                        </a:solidFill>
                        <a:effectLst/>
                        <a:latin typeface="Arial Narrow" panose="020B0606020202030204" pitchFamily="34" charset="0"/>
                      </a:endParaRPr>
                    </a:p>
                  </a:txBody>
                  <a:tcPr marL="9525" marR="9525" marT="9525" marB="0"/>
                </a:tc>
                <a:extLst>
                  <a:ext uri="{0D108BD9-81ED-4DB2-BD59-A6C34878D82A}">
                    <a16:rowId xmlns:a16="http://schemas.microsoft.com/office/drawing/2014/main" xmlns="" val="1014176698"/>
                  </a:ext>
                </a:extLst>
              </a:tr>
              <a:tr h="1288228">
                <a:tc>
                  <a:txBody>
                    <a:bodyPr/>
                    <a:lstStyle/>
                    <a:p>
                      <a:pPr algn="ctr" fontAlgn="t"/>
                      <a:r>
                        <a:rPr lang="en-US" sz="1600" u="none" strike="noStrike" dirty="0">
                          <a:effectLst/>
                        </a:rPr>
                        <a:t>3</a:t>
                      </a:r>
                      <a:endParaRPr lang="en-US" sz="1600" b="0" i="0" u="none" strike="noStrike" dirty="0">
                        <a:solidFill>
                          <a:srgbClr val="000000"/>
                        </a:solidFill>
                        <a:effectLst/>
                        <a:latin typeface="Arial Narrow" panose="020B0606020202030204" pitchFamily="34" charset="0"/>
                      </a:endParaRPr>
                    </a:p>
                  </a:txBody>
                  <a:tcPr marL="9525" marR="85725" marT="9525" marB="0"/>
                </a:tc>
                <a:tc>
                  <a:txBody>
                    <a:bodyPr/>
                    <a:lstStyle/>
                    <a:p>
                      <a:pPr algn="l" fontAlgn="t"/>
                      <a:r>
                        <a:rPr lang="en-US" sz="2000" u="none" strike="noStrike">
                          <a:effectLst/>
                        </a:rPr>
                        <a:t>REPORT on Scrutiny undertaken by Observers in the district</a:t>
                      </a:r>
                      <a:endParaRPr lang="en-US" sz="2000" b="0" i="0" u="none" strike="noStrike">
                        <a:solidFill>
                          <a:srgbClr val="000000"/>
                        </a:solidFill>
                        <a:effectLst/>
                        <a:latin typeface="Arial Narrow" panose="020B0606020202030204" pitchFamily="34" charset="0"/>
                      </a:endParaRPr>
                    </a:p>
                  </a:txBody>
                  <a:tcPr marL="85725" marR="9525" marT="9525" marB="0"/>
                </a:tc>
                <a:tc>
                  <a:txBody>
                    <a:bodyPr/>
                    <a:lstStyle/>
                    <a:p>
                      <a:pPr algn="l" fontAlgn="t"/>
                      <a:r>
                        <a:rPr lang="en-US" sz="2000" u="none" strike="noStrike">
                          <a:effectLst/>
                        </a:rPr>
                        <a:t>Full Report by 1300 Hrs </a:t>
                      </a:r>
                      <a:endParaRPr lang="en-US" sz="2000" b="0" i="0" u="none" strike="noStrike">
                        <a:solidFill>
                          <a:srgbClr val="000000"/>
                        </a:solidFill>
                        <a:effectLst/>
                        <a:latin typeface="Arial Narrow" panose="020B0606020202030204" pitchFamily="34" charset="0"/>
                      </a:endParaRPr>
                    </a:p>
                  </a:txBody>
                  <a:tcPr marL="85725" marR="9525" marT="9525" marB="0"/>
                </a:tc>
                <a:tc>
                  <a:txBody>
                    <a:bodyPr/>
                    <a:lstStyle/>
                    <a:p>
                      <a:pPr algn="ctr" fontAlgn="t"/>
                      <a:r>
                        <a:rPr lang="en-US" sz="2000" u="none" strike="noStrike" dirty="0">
                          <a:effectLst/>
                        </a:rPr>
                        <a:t>email</a:t>
                      </a:r>
                      <a:endParaRPr lang="en-US" sz="2000" b="0" i="0" u="none" strike="noStrike" dirty="0">
                        <a:solidFill>
                          <a:srgbClr val="000000"/>
                        </a:solidFill>
                        <a:effectLst/>
                        <a:latin typeface="Arial Narrow" panose="020B0606020202030204" pitchFamily="34" charset="0"/>
                      </a:endParaRPr>
                    </a:p>
                  </a:txBody>
                  <a:tcPr marL="9525" marR="9525" marT="9525" marB="0"/>
                </a:tc>
                <a:extLst>
                  <a:ext uri="{0D108BD9-81ED-4DB2-BD59-A6C34878D82A}">
                    <a16:rowId xmlns:a16="http://schemas.microsoft.com/office/drawing/2014/main" xmlns="" val="3177625542"/>
                  </a:ext>
                </a:extLst>
              </a:tr>
              <a:tr h="1599668">
                <a:tc>
                  <a:txBody>
                    <a:bodyPr/>
                    <a:lstStyle/>
                    <a:p>
                      <a:pPr algn="ctr" fontAlgn="t"/>
                      <a:r>
                        <a:rPr lang="en-US" sz="1600" u="none" strike="noStrike" dirty="0">
                          <a:effectLst/>
                        </a:rPr>
                        <a:t>4</a:t>
                      </a:r>
                      <a:endParaRPr lang="en-US" sz="1600" b="0" i="0" u="none" strike="noStrike" dirty="0">
                        <a:solidFill>
                          <a:srgbClr val="000000"/>
                        </a:solidFill>
                        <a:effectLst/>
                        <a:latin typeface="Arial Narrow" panose="020B0606020202030204" pitchFamily="34" charset="0"/>
                      </a:endParaRPr>
                    </a:p>
                  </a:txBody>
                  <a:tcPr marL="9525" marR="85725" marT="9525" marB="0"/>
                </a:tc>
                <a:tc>
                  <a:txBody>
                    <a:bodyPr/>
                    <a:lstStyle/>
                    <a:p>
                      <a:pPr algn="l" fontAlgn="t"/>
                      <a:r>
                        <a:rPr lang="en-US" sz="2000" u="none" strike="noStrike">
                          <a:effectLst/>
                        </a:rPr>
                        <a:t>REPORT IN ANNEX-40 A/B/C U/S 57 OF RP ACT, 1951 (IF SITUATION SO DEMANDS), ALONG WITH DETAILED REPORT OF RO &amp; DEO </a:t>
                      </a:r>
                      <a:endParaRPr lang="en-US" sz="2000" b="0" i="0" u="none" strike="noStrike">
                        <a:solidFill>
                          <a:srgbClr val="000000"/>
                        </a:solidFill>
                        <a:effectLst/>
                        <a:latin typeface="Arial Narrow" panose="020B0606020202030204" pitchFamily="34" charset="0"/>
                      </a:endParaRPr>
                    </a:p>
                  </a:txBody>
                  <a:tcPr marL="85725" marR="9525" marT="9525" marB="0"/>
                </a:tc>
                <a:tc>
                  <a:txBody>
                    <a:bodyPr/>
                    <a:lstStyle/>
                    <a:p>
                      <a:pPr algn="l" fontAlgn="t"/>
                      <a:r>
                        <a:rPr lang="en-US" sz="2000" u="none" strike="noStrike">
                          <a:effectLst/>
                        </a:rPr>
                        <a:t>PRIMARY REPORT ON P DAY &amp; FULL REPORT BY 1300 HRS. ON DAY OF SCRUTINY</a:t>
                      </a:r>
                      <a:endParaRPr lang="en-US" sz="2000" b="0" i="0" u="none" strike="noStrike">
                        <a:solidFill>
                          <a:srgbClr val="000000"/>
                        </a:solidFill>
                        <a:effectLst/>
                        <a:latin typeface="Arial Narrow" panose="020B0606020202030204" pitchFamily="34" charset="0"/>
                      </a:endParaRPr>
                    </a:p>
                  </a:txBody>
                  <a:tcPr marL="85725" marR="9525" marT="9525" marB="0"/>
                </a:tc>
                <a:tc>
                  <a:txBody>
                    <a:bodyPr/>
                    <a:lstStyle/>
                    <a:p>
                      <a:pPr algn="ctr" fontAlgn="t"/>
                      <a:r>
                        <a:rPr lang="en-US" sz="2000" u="none" strike="noStrike" dirty="0">
                          <a:effectLst/>
                        </a:rPr>
                        <a:t>email</a:t>
                      </a:r>
                      <a:endParaRPr lang="en-US" sz="2000" b="0" i="0" u="none" strike="noStrike" dirty="0">
                        <a:solidFill>
                          <a:srgbClr val="000000"/>
                        </a:solidFill>
                        <a:effectLst/>
                        <a:latin typeface="Arial Narrow" panose="020B0606020202030204" pitchFamily="34" charset="0"/>
                      </a:endParaRPr>
                    </a:p>
                  </a:txBody>
                  <a:tcPr marL="9525" marR="9525" marT="9525" marB="0"/>
                </a:tc>
                <a:extLst>
                  <a:ext uri="{0D108BD9-81ED-4DB2-BD59-A6C34878D82A}">
                    <a16:rowId xmlns:a16="http://schemas.microsoft.com/office/drawing/2014/main" xmlns="" val="909324222"/>
                  </a:ext>
                </a:extLst>
              </a:tr>
            </a:tbl>
          </a:graphicData>
        </a:graphic>
      </p:graphicFrame>
    </p:spTree>
    <p:extLst>
      <p:ext uri="{BB962C8B-B14F-4D97-AF65-F5344CB8AC3E}">
        <p14:creationId xmlns:p14="http://schemas.microsoft.com/office/powerpoint/2010/main" val="11578639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185406714"/>
              </p:ext>
            </p:extLst>
          </p:nvPr>
        </p:nvGraphicFramePr>
        <p:xfrm>
          <a:off x="496865" y="238125"/>
          <a:ext cx="11421507" cy="6360940"/>
        </p:xfrm>
        <a:graphic>
          <a:graphicData uri="http://schemas.openxmlformats.org/drawingml/2006/table">
            <a:tbl>
              <a:tblPr/>
              <a:tblGrid>
                <a:gridCol w="522223">
                  <a:extLst>
                    <a:ext uri="{9D8B030D-6E8A-4147-A177-3AD203B41FA5}">
                      <a16:colId xmlns:a16="http://schemas.microsoft.com/office/drawing/2014/main" xmlns="" val="20000"/>
                    </a:ext>
                  </a:extLst>
                </a:gridCol>
                <a:gridCol w="1196057">
                  <a:extLst>
                    <a:ext uri="{9D8B030D-6E8A-4147-A177-3AD203B41FA5}">
                      <a16:colId xmlns:a16="http://schemas.microsoft.com/office/drawing/2014/main" xmlns="" val="20001"/>
                    </a:ext>
                  </a:extLst>
                </a:gridCol>
                <a:gridCol w="920907">
                  <a:extLst>
                    <a:ext uri="{9D8B030D-6E8A-4147-A177-3AD203B41FA5}">
                      <a16:colId xmlns:a16="http://schemas.microsoft.com/office/drawing/2014/main" xmlns="" val="20002"/>
                    </a:ext>
                  </a:extLst>
                </a:gridCol>
                <a:gridCol w="625457">
                  <a:extLst>
                    <a:ext uri="{9D8B030D-6E8A-4147-A177-3AD203B41FA5}">
                      <a16:colId xmlns:a16="http://schemas.microsoft.com/office/drawing/2014/main" xmlns="" val="20003"/>
                    </a:ext>
                  </a:extLst>
                </a:gridCol>
                <a:gridCol w="452680">
                  <a:extLst>
                    <a:ext uri="{9D8B030D-6E8A-4147-A177-3AD203B41FA5}">
                      <a16:colId xmlns:a16="http://schemas.microsoft.com/office/drawing/2014/main" xmlns="" val="20004"/>
                    </a:ext>
                  </a:extLst>
                </a:gridCol>
                <a:gridCol w="718755">
                  <a:extLst>
                    <a:ext uri="{9D8B030D-6E8A-4147-A177-3AD203B41FA5}">
                      <a16:colId xmlns:a16="http://schemas.microsoft.com/office/drawing/2014/main" xmlns="" val="20005"/>
                    </a:ext>
                  </a:extLst>
                </a:gridCol>
                <a:gridCol w="920907">
                  <a:extLst>
                    <a:ext uri="{9D8B030D-6E8A-4147-A177-3AD203B41FA5}">
                      <a16:colId xmlns:a16="http://schemas.microsoft.com/office/drawing/2014/main" xmlns="" val="20006"/>
                    </a:ext>
                  </a:extLst>
                </a:gridCol>
                <a:gridCol w="606452">
                  <a:extLst>
                    <a:ext uri="{9D8B030D-6E8A-4147-A177-3AD203B41FA5}">
                      <a16:colId xmlns:a16="http://schemas.microsoft.com/office/drawing/2014/main" xmlns="" val="20007"/>
                    </a:ext>
                  </a:extLst>
                </a:gridCol>
                <a:gridCol w="1527361">
                  <a:extLst>
                    <a:ext uri="{9D8B030D-6E8A-4147-A177-3AD203B41FA5}">
                      <a16:colId xmlns:a16="http://schemas.microsoft.com/office/drawing/2014/main" xmlns="" val="20008"/>
                    </a:ext>
                  </a:extLst>
                </a:gridCol>
                <a:gridCol w="626400">
                  <a:extLst>
                    <a:ext uri="{9D8B030D-6E8A-4147-A177-3AD203B41FA5}">
                      <a16:colId xmlns:a16="http://schemas.microsoft.com/office/drawing/2014/main" xmlns="" val="20009"/>
                    </a:ext>
                  </a:extLst>
                </a:gridCol>
                <a:gridCol w="451737">
                  <a:extLst>
                    <a:ext uri="{9D8B030D-6E8A-4147-A177-3AD203B41FA5}">
                      <a16:colId xmlns:a16="http://schemas.microsoft.com/office/drawing/2014/main" xmlns="" val="20010"/>
                    </a:ext>
                  </a:extLst>
                </a:gridCol>
                <a:gridCol w="696297">
                  <a:extLst>
                    <a:ext uri="{9D8B030D-6E8A-4147-A177-3AD203B41FA5}">
                      <a16:colId xmlns:a16="http://schemas.microsoft.com/office/drawing/2014/main" xmlns="" val="20011"/>
                    </a:ext>
                  </a:extLst>
                </a:gridCol>
                <a:gridCol w="988292">
                  <a:extLst>
                    <a:ext uri="{9D8B030D-6E8A-4147-A177-3AD203B41FA5}">
                      <a16:colId xmlns:a16="http://schemas.microsoft.com/office/drawing/2014/main" xmlns="" val="20012"/>
                    </a:ext>
                  </a:extLst>
                </a:gridCol>
                <a:gridCol w="1167982">
                  <a:extLst>
                    <a:ext uri="{9D8B030D-6E8A-4147-A177-3AD203B41FA5}">
                      <a16:colId xmlns:a16="http://schemas.microsoft.com/office/drawing/2014/main" xmlns="" val="20013"/>
                    </a:ext>
                  </a:extLst>
                </a:gridCol>
              </a:tblGrid>
              <a:tr h="0">
                <a:tc>
                  <a:txBody>
                    <a:bodyPr/>
                    <a:lstStyle/>
                    <a:p>
                      <a:pPr algn="l" fontAlgn="ctr"/>
                      <a:endParaRPr lang="en-US" sz="900" b="1" i="0" u="sng" strike="noStrike" dirty="0">
                        <a:solidFill>
                          <a:srgbClr val="000000"/>
                        </a:solidFill>
                        <a:effectLst/>
                        <a:latin typeface="Times New Roman" panose="02020603050405020304" pitchFamily="18"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900" b="1" i="0" u="sng" strike="noStrike" dirty="0">
                        <a:solidFill>
                          <a:srgbClr val="000000"/>
                        </a:solidFill>
                        <a:effectLst/>
                        <a:latin typeface="Times New Roman" panose="02020603050405020304" pitchFamily="18"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900" b="1" i="0" u="sng" strike="noStrike">
                        <a:solidFill>
                          <a:srgbClr val="000000"/>
                        </a:solidFill>
                        <a:effectLst/>
                        <a:latin typeface="Times New Roman" panose="02020603050405020304" pitchFamily="18" charset="0"/>
                      </a:endParaRPr>
                    </a:p>
                  </a:txBody>
                  <a:tcPr marL="0" marR="0" marT="0" marB="0" anchor="ctr">
                    <a:lnL>
                      <a:noFill/>
                    </a:lnL>
                    <a:lnR>
                      <a:noFill/>
                    </a:lnR>
                    <a:lnT>
                      <a:noFill/>
                    </a:lnT>
                    <a:lnB>
                      <a:noFill/>
                    </a:lnB>
                  </a:tcPr>
                </a:tc>
                <a:tc gridSpan="2">
                  <a:txBody>
                    <a:bodyPr/>
                    <a:lstStyle/>
                    <a:p>
                      <a:pPr algn="l" fontAlgn="ctr"/>
                      <a:endParaRPr lang="en-US" sz="900" b="1" i="0" u="sng" strike="noStrike">
                        <a:solidFill>
                          <a:srgbClr val="000000"/>
                        </a:solidFill>
                        <a:effectLst/>
                        <a:latin typeface="Times New Roman" panose="02020603050405020304" pitchFamily="18" charset="0"/>
                      </a:endParaRPr>
                    </a:p>
                  </a:txBody>
                  <a:tcPr marL="0" marR="0" marT="0" marB="0" anchor="ctr">
                    <a:lnL>
                      <a:noFill/>
                    </a:lnL>
                    <a:lnR>
                      <a:noFill/>
                    </a:lnR>
                    <a:lnT>
                      <a:noFill/>
                    </a:lnT>
                    <a:lnB>
                      <a:noFill/>
                    </a:lnB>
                  </a:tcPr>
                </a:tc>
                <a:tc hMerge="1">
                  <a:txBody>
                    <a:bodyPr/>
                    <a:lstStyle/>
                    <a:p>
                      <a:endParaRPr lang="en-US"/>
                    </a:p>
                  </a:txBody>
                  <a:tcPr/>
                </a:tc>
                <a:tc>
                  <a:txBody>
                    <a:bodyPr/>
                    <a:lstStyle/>
                    <a:p>
                      <a:pPr algn="l" fontAlgn="ctr"/>
                      <a:endParaRPr lang="en-US" sz="900" b="1" i="0" u="sng" strike="noStrike">
                        <a:solidFill>
                          <a:srgbClr val="000000"/>
                        </a:solidFill>
                        <a:effectLst/>
                        <a:latin typeface="Times New Roman" panose="02020603050405020304" pitchFamily="18" charset="0"/>
                      </a:endParaRPr>
                    </a:p>
                  </a:txBody>
                  <a:tcPr marL="0" marR="0" marT="0" marB="0" anchor="ctr">
                    <a:lnL>
                      <a:noFill/>
                    </a:lnL>
                    <a:lnR>
                      <a:noFill/>
                    </a:lnR>
                    <a:lnT>
                      <a:noFill/>
                    </a:lnT>
                    <a:lnB>
                      <a:noFill/>
                    </a:lnB>
                  </a:tcPr>
                </a:tc>
                <a:tc>
                  <a:txBody>
                    <a:bodyPr/>
                    <a:lstStyle/>
                    <a:p>
                      <a:pPr algn="l" fontAlgn="ctr"/>
                      <a:endParaRPr lang="en-US" sz="900" b="1" i="0" u="sng" strike="noStrike">
                        <a:solidFill>
                          <a:srgbClr val="000000"/>
                        </a:solidFill>
                        <a:effectLst/>
                        <a:latin typeface="Times New Roman" panose="02020603050405020304" pitchFamily="18" charset="0"/>
                      </a:endParaRPr>
                    </a:p>
                  </a:txBody>
                  <a:tcPr marL="0" marR="0" marT="0" marB="0" anchor="ctr">
                    <a:lnL>
                      <a:noFill/>
                    </a:lnL>
                    <a:lnR>
                      <a:noFill/>
                    </a:lnR>
                    <a:lnT>
                      <a:noFill/>
                    </a:lnT>
                    <a:lnB>
                      <a:noFill/>
                    </a:lnB>
                  </a:tcPr>
                </a:tc>
                <a:tc>
                  <a:txBody>
                    <a:bodyPr/>
                    <a:lstStyle/>
                    <a:p>
                      <a:pPr algn="l" fontAlgn="ctr"/>
                      <a:endParaRPr lang="en-US" sz="900" b="1" i="0" u="sng" strike="noStrike">
                        <a:solidFill>
                          <a:srgbClr val="000000"/>
                        </a:solidFill>
                        <a:effectLst/>
                        <a:latin typeface="Times New Roman" panose="02020603050405020304" pitchFamily="18" charset="0"/>
                      </a:endParaRPr>
                    </a:p>
                  </a:txBody>
                  <a:tcPr marL="0" marR="0" marT="0" marB="0" anchor="ctr">
                    <a:lnL>
                      <a:noFill/>
                    </a:lnL>
                    <a:lnR>
                      <a:noFill/>
                    </a:lnR>
                    <a:lnT>
                      <a:noFill/>
                    </a:lnT>
                    <a:lnB>
                      <a:noFill/>
                    </a:lnB>
                  </a:tcPr>
                </a:tc>
                <a:tc>
                  <a:txBody>
                    <a:bodyPr/>
                    <a:lstStyle/>
                    <a:p>
                      <a:pPr algn="l" fontAlgn="ctr"/>
                      <a:endParaRPr lang="en-US" sz="900" b="1" i="0" u="sng" strike="noStrike">
                        <a:solidFill>
                          <a:srgbClr val="000000"/>
                        </a:solidFill>
                        <a:effectLst/>
                        <a:latin typeface="Times New Roman" panose="02020603050405020304" pitchFamily="18" charset="0"/>
                      </a:endParaRPr>
                    </a:p>
                  </a:txBody>
                  <a:tcPr marL="0" marR="0" marT="0" marB="0" anchor="ctr">
                    <a:lnL>
                      <a:noFill/>
                    </a:lnL>
                    <a:lnR>
                      <a:noFill/>
                    </a:lnR>
                    <a:lnT>
                      <a:noFill/>
                    </a:lnT>
                    <a:lnB>
                      <a:noFill/>
                    </a:lnB>
                  </a:tcPr>
                </a:tc>
                <a:tc gridSpan="2">
                  <a:txBody>
                    <a:bodyPr/>
                    <a:lstStyle/>
                    <a:p>
                      <a:pPr algn="l" fontAlgn="ctr"/>
                      <a:endParaRPr lang="en-US" sz="900" b="1" i="0" u="sng" strike="noStrike">
                        <a:solidFill>
                          <a:srgbClr val="000000"/>
                        </a:solidFill>
                        <a:effectLst/>
                        <a:latin typeface="Times New Roman" panose="02020603050405020304" pitchFamily="18" charset="0"/>
                      </a:endParaRPr>
                    </a:p>
                  </a:txBody>
                  <a:tcPr marL="0" marR="0" marT="0" marB="0" anchor="ctr">
                    <a:lnL>
                      <a:noFill/>
                    </a:lnL>
                    <a:lnR>
                      <a:noFill/>
                    </a:lnR>
                    <a:lnT>
                      <a:noFill/>
                    </a:lnT>
                    <a:lnB>
                      <a:noFill/>
                    </a:lnB>
                  </a:tcPr>
                </a:tc>
                <a:tc hMerge="1">
                  <a:txBody>
                    <a:bodyPr/>
                    <a:lstStyle/>
                    <a:p>
                      <a:endParaRPr lang="en-US"/>
                    </a:p>
                  </a:txBody>
                  <a:tcPr/>
                </a:tc>
                <a:tc>
                  <a:txBody>
                    <a:bodyPr/>
                    <a:lstStyle/>
                    <a:p>
                      <a:pPr algn="l" fontAlgn="ctr"/>
                      <a:endParaRPr lang="en-US" sz="900" b="1" i="0" u="sng" strike="noStrike">
                        <a:solidFill>
                          <a:srgbClr val="000000"/>
                        </a:solidFill>
                        <a:effectLst/>
                        <a:latin typeface="Times New Roman" panose="02020603050405020304" pitchFamily="18" charset="0"/>
                      </a:endParaRPr>
                    </a:p>
                  </a:txBody>
                  <a:tcPr marL="0" marR="0" marT="0" marB="0" anchor="ctr">
                    <a:lnL>
                      <a:noFill/>
                    </a:lnL>
                    <a:lnR>
                      <a:noFill/>
                    </a:lnR>
                    <a:lnT>
                      <a:noFill/>
                    </a:lnT>
                    <a:lnB>
                      <a:noFill/>
                    </a:lnB>
                  </a:tcPr>
                </a:tc>
                <a:tc>
                  <a:txBody>
                    <a:bodyPr/>
                    <a:lstStyle/>
                    <a:p>
                      <a:pPr algn="l" fontAlgn="ctr"/>
                      <a:endParaRPr lang="en-US" sz="900" b="1" i="0" u="sng" strike="noStrike" dirty="0">
                        <a:solidFill>
                          <a:srgbClr val="000000"/>
                        </a:solidFill>
                        <a:effectLst/>
                        <a:latin typeface="Times New Roman" panose="02020603050405020304" pitchFamily="18" charset="0"/>
                      </a:endParaRPr>
                    </a:p>
                  </a:txBody>
                  <a:tcPr marL="0" marR="0" marT="0" marB="0" anchor="ctr">
                    <a:lnL>
                      <a:noFill/>
                    </a:lnL>
                    <a:lnR>
                      <a:noFill/>
                    </a:lnR>
                    <a:lnT>
                      <a:noFill/>
                    </a:lnT>
                    <a:lnB>
                      <a:noFill/>
                    </a:lnB>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r h="343140">
                <a:tc gridSpan="2">
                  <a:txBody>
                    <a:bodyPr/>
                    <a:lstStyle/>
                    <a:p>
                      <a:pPr algn="ctr" fontAlgn="ctr"/>
                      <a:r>
                        <a:rPr lang="en-US" sz="1400" b="0" i="0" u="none" strike="noStrike" dirty="0">
                          <a:solidFill>
                            <a:srgbClr val="000000"/>
                          </a:solidFill>
                          <a:effectLst/>
                          <a:latin typeface="Calibri" panose="020F0502020204030204" pitchFamily="34" charset="0"/>
                        </a:rPr>
                        <a:t>ECI Form ID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10">
                  <a:txBody>
                    <a:bodyPr/>
                    <a:lstStyle/>
                    <a:p>
                      <a:pPr algn="ctr" fontAlgn="ctr"/>
                      <a:r>
                        <a:rPr lang="en-US" sz="1600" b="1" i="0" u="none" strike="noStrike">
                          <a:solidFill>
                            <a:srgbClr val="000000"/>
                          </a:solidFill>
                          <a:effectLst/>
                          <a:latin typeface="Calibri" panose="020F0502020204030204" pitchFamily="34" charset="0"/>
                        </a:rPr>
                        <a:t>Election Commission of India</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000" b="1" i="0" u="none" strike="noStrike" dirty="0">
                          <a:solidFill>
                            <a:srgbClr val="FFFFFF"/>
                          </a:solidFill>
                          <a:effectLst/>
                          <a:latin typeface="Calibri" panose="020F0502020204030204" pitchFamily="34" charset="0"/>
                        </a:rPr>
                        <a:t>IMPORTANT</a:t>
                      </a:r>
                      <a:endParaRPr lang="en-US" sz="10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solidFill>
                      <a:srgbClr val="000000"/>
                    </a:solidFill>
                  </a:tcPr>
                </a:tc>
                <a:tc hMerge="1">
                  <a:txBody>
                    <a:bodyPr/>
                    <a:lstStyle/>
                    <a:p>
                      <a:endParaRPr lang="en-US"/>
                    </a:p>
                  </a:txBody>
                  <a:tcPr/>
                </a:tc>
                <a:extLst>
                  <a:ext uri="{0D108BD9-81ED-4DB2-BD59-A6C34878D82A}">
                    <a16:rowId xmlns:a16="http://schemas.microsoft.com/office/drawing/2014/main" xmlns="" val="10001"/>
                  </a:ext>
                </a:extLst>
              </a:tr>
              <a:tr h="297864">
                <a:tc gridSpan="2">
                  <a:txBody>
                    <a:bodyPr/>
                    <a:lstStyle/>
                    <a:p>
                      <a:pPr algn="ctr" fontAlgn="ctr"/>
                      <a:r>
                        <a:rPr lang="en-US" sz="1600" b="0" i="0" u="none" strike="noStrike" dirty="0">
                          <a:solidFill>
                            <a:srgbClr val="000000"/>
                          </a:solidFill>
                          <a:effectLst/>
                          <a:latin typeface="Calibri" panose="020F0502020204030204" pitchFamily="34" charset="0"/>
                        </a:rPr>
                        <a:t>PS05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10">
                  <a:txBody>
                    <a:bodyPr/>
                    <a:lstStyle/>
                    <a:p>
                      <a:pPr algn="ctr" fontAlgn="ctr"/>
                      <a:r>
                        <a:rPr lang="en-US" sz="1100" b="1" i="0" u="none" strike="noStrike">
                          <a:solidFill>
                            <a:srgbClr val="000000"/>
                          </a:solidFill>
                          <a:effectLst/>
                          <a:latin typeface="Calibri" panose="020F0502020204030204" pitchFamily="34" charset="0"/>
                        </a:rPr>
                        <a:t>Bye Elections to the House of the People</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2">
                  <a:txBody>
                    <a:bodyPr/>
                    <a:lstStyle/>
                    <a:p>
                      <a:pPr algn="ctr" fontAlgn="ctr"/>
                      <a:r>
                        <a:rPr lang="en-US" sz="1000" b="1" i="0" u="none" strike="noStrike" dirty="0">
                          <a:solidFill>
                            <a:srgbClr val="FFFFFF"/>
                          </a:solidFill>
                          <a:effectLst/>
                          <a:latin typeface="Calibri" panose="020F0502020204030204" pitchFamily="34" charset="0"/>
                        </a:rPr>
                        <a:t>NOT TO BE SENT TO THE COMMISSION</a:t>
                      </a:r>
                    </a:p>
                  </a:txBody>
                  <a:tcPr marL="0" marR="0" marT="0" marB="0" anchor="ctr">
                    <a:lnL>
                      <a:noFill/>
                    </a:lnL>
                    <a:lnR>
                      <a:noFill/>
                    </a:lnR>
                    <a:lnT>
                      <a:noFill/>
                    </a:lnT>
                    <a:lnB>
                      <a:noFill/>
                    </a:lnB>
                    <a:solidFill>
                      <a:srgbClr val="000000"/>
                    </a:solidFill>
                  </a:tcPr>
                </a:tc>
                <a:tc rowSpan="2" hMerge="1">
                  <a:txBody>
                    <a:bodyPr/>
                    <a:lstStyle/>
                    <a:p>
                      <a:endParaRPr lang="en-US"/>
                    </a:p>
                  </a:txBody>
                  <a:tcPr/>
                </a:tc>
                <a:extLst>
                  <a:ext uri="{0D108BD9-81ED-4DB2-BD59-A6C34878D82A}">
                    <a16:rowId xmlns:a16="http://schemas.microsoft.com/office/drawing/2014/main" xmlns="" val="10002"/>
                  </a:ext>
                </a:extLst>
              </a:tr>
              <a:tr h="238291">
                <a:tc>
                  <a:txBody>
                    <a:bodyPr/>
                    <a:lstStyle/>
                    <a:p>
                      <a:pPr algn="l"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gridSpan="2">
                  <a:txBody>
                    <a:bodyPr/>
                    <a:lstStyle/>
                    <a:p>
                      <a:pPr algn="l"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hMerge="1">
                  <a:txBody>
                    <a:bodyPr/>
                    <a:lstStyle/>
                    <a:p>
                      <a:endParaRPr lang="en-US"/>
                    </a:p>
                  </a:txBody>
                  <a:tcPr/>
                </a:tc>
                <a:tc>
                  <a:txBody>
                    <a:bodyPr/>
                    <a:lstStyle/>
                    <a:p>
                      <a:pPr algn="l"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gridSpan="2">
                  <a:txBody>
                    <a:bodyPr/>
                    <a:lstStyle/>
                    <a:p>
                      <a:pPr algn="l"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hMerge="1">
                  <a:txBody>
                    <a:bodyPr/>
                    <a:lstStyle/>
                    <a:p>
                      <a:endParaRPr lang="en-US"/>
                    </a:p>
                  </a:txBody>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03"/>
                  </a:ext>
                </a:extLst>
              </a:tr>
              <a:tr h="238291">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2">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2">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4"/>
                  </a:ext>
                </a:extLst>
              </a:tr>
              <a:tr h="309779">
                <a:tc gridSpan="13">
                  <a:txBody>
                    <a:bodyPr/>
                    <a:lstStyle/>
                    <a:p>
                      <a:pPr algn="ctr" fontAlgn="ctr"/>
                      <a:r>
                        <a:rPr lang="en-US" sz="2400" b="0" i="0" u="none" strike="noStrike" dirty="0">
                          <a:solidFill>
                            <a:srgbClr val="000000"/>
                          </a:solidFill>
                          <a:effectLst/>
                          <a:latin typeface="Times New Roman" panose="02020603050405020304" pitchFamily="18" charset="0"/>
                        </a:rPr>
                        <a:t>VOTER TURNOUT REPORT FOR POLLING STATION</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5"/>
                  </a:ext>
                </a:extLst>
              </a:tr>
              <a:tr h="238291">
                <a:tc>
                  <a:txBody>
                    <a:bodyPr/>
                    <a:lstStyle/>
                    <a:p>
                      <a:pPr algn="l" fontAlgn="b"/>
                      <a:endParaRPr lang="en-US" sz="16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endParaRPr lang="en-US"/>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639960">
                <a:tc>
                  <a:txBody>
                    <a:bodyPr/>
                    <a:lstStyle/>
                    <a:p>
                      <a:pPr algn="ctr" fontAlgn="t"/>
                      <a:r>
                        <a:rPr lang="en-US" sz="1600" b="0" i="0" u="none" strike="noStrike">
                          <a:solidFill>
                            <a:srgbClr val="000000"/>
                          </a:solidFill>
                          <a:effectLst/>
                          <a:latin typeface="Calibri" panose="020F0502020204030204" pitchFamily="34" charset="0"/>
                        </a:rPr>
                        <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t"/>
                      <a:r>
                        <a:rPr lang="en-US" sz="1600" b="0" i="0" u="none" strike="noStrike" dirty="0">
                          <a:solidFill>
                            <a:srgbClr val="000000"/>
                          </a:solidFill>
                          <a:effectLst/>
                          <a:latin typeface="Calibri" panose="020F0502020204030204" pitchFamily="34" charset="0"/>
                        </a:rPr>
                        <a:t>State / UT Name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algn="ctr" fontAlgn="b"/>
                      <a:endParaRPr lang="en-US" sz="16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6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t"/>
                      <a:r>
                        <a:rPr lang="en-US" sz="1600" b="0" i="0" u="none" strike="noStrike">
                          <a:solidFill>
                            <a:srgbClr val="000000"/>
                          </a:solidFill>
                          <a:effectLst/>
                          <a:latin typeface="Calibri" panose="020F0502020204030204" pitchFamily="34" charset="0"/>
                        </a:rPr>
                        <a:t>B)</a:t>
                      </a: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t"/>
                      <a:r>
                        <a:rPr lang="en-US" sz="1600" b="0" i="0" u="none" strike="noStrike">
                          <a:solidFill>
                            <a:srgbClr val="000000"/>
                          </a:solidFill>
                          <a:effectLst/>
                          <a:latin typeface="Calibri" panose="020F0502020204030204" pitchFamily="34" charset="0"/>
                        </a:rPr>
                        <a:t> Parliamentary Constituency No. &amp; Name</a:t>
                      </a: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426640">
                <a:tc>
                  <a:txBody>
                    <a:bodyPr/>
                    <a:lstStyle/>
                    <a:p>
                      <a:pPr algn="ctr" fontAlgn="t"/>
                      <a:r>
                        <a:rPr lang="en-US" sz="1600" b="0" i="0" u="none" strike="noStrike" dirty="0">
                          <a:solidFill>
                            <a:srgbClr val="000000"/>
                          </a:solidFill>
                          <a:effectLst/>
                          <a:latin typeface="Calibri" panose="020F0502020204030204" pitchFamily="34" charset="0"/>
                        </a:rPr>
                        <a:t>C)</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t"/>
                      <a:r>
                        <a:rPr lang="en-US" sz="1600" b="0" i="0" u="none" strike="noStrike" dirty="0">
                          <a:solidFill>
                            <a:srgbClr val="000000"/>
                          </a:solidFill>
                          <a:effectLst/>
                          <a:latin typeface="Calibri" panose="020F0502020204030204" pitchFamily="34" charset="0"/>
                        </a:rPr>
                        <a:t>Assembly Segment No. &amp; Name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algn="ctr" fontAlgn="b"/>
                      <a:endParaRPr lang="en-US" sz="16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t"/>
                      <a:r>
                        <a:rPr lang="en-US" sz="1600" b="0" i="0" u="none" strike="noStrike">
                          <a:solidFill>
                            <a:srgbClr val="000000"/>
                          </a:solidFill>
                          <a:effectLst/>
                          <a:latin typeface="Calibri" panose="020F0502020204030204" pitchFamily="34" charset="0"/>
                        </a:rPr>
                        <a:t>d)</a:t>
                      </a: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t"/>
                      <a:r>
                        <a:rPr lang="en-US" sz="1600" b="0" i="0" u="none" strike="noStrike">
                          <a:solidFill>
                            <a:srgbClr val="000000"/>
                          </a:solidFill>
                          <a:effectLst/>
                          <a:latin typeface="Calibri" panose="020F0502020204030204" pitchFamily="34" charset="0"/>
                        </a:rPr>
                        <a:t>Polling Station No. &amp; Name</a:t>
                      </a: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8"/>
                  </a:ext>
                </a:extLst>
              </a:tr>
              <a:tr h="238291">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69351">
                <a:tc>
                  <a:txBody>
                    <a:bodyPr/>
                    <a:lstStyle/>
                    <a:p>
                      <a:pPr algn="ctr" fontAlgn="b"/>
                      <a:r>
                        <a:rPr lang="en-US" sz="16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b"/>
                      <a:r>
                        <a:rPr lang="en-US" sz="1600" b="0" i="0" u="none" strike="noStrike" dirty="0">
                          <a:solidFill>
                            <a:srgbClr val="000000"/>
                          </a:solidFill>
                          <a:effectLst/>
                          <a:latin typeface="Calibri" panose="020F0502020204030204" pitchFamily="34" charset="0"/>
                        </a:rPr>
                        <a:t>Date of Poll</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ctr" fontAlgn="b"/>
                      <a:r>
                        <a:rPr lang="en-US" sz="16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0"/>
                  </a:ext>
                </a:extLst>
              </a:tr>
              <a:tr h="309779">
                <a:tc rowSpan="4">
                  <a:txBody>
                    <a:bodyPr/>
                    <a:lstStyle/>
                    <a:p>
                      <a:pPr algn="ctr" fontAlgn="t"/>
                      <a:r>
                        <a:rPr lang="en-US" sz="1600" b="0" i="0" u="none" strike="noStrike">
                          <a:solidFill>
                            <a:srgbClr val="000000"/>
                          </a:solidFill>
                          <a:effectLst/>
                          <a:latin typeface="Calibri" panose="020F0502020204030204" pitchFamily="34" charset="0"/>
                        </a:rPr>
                        <a:t>2.</a:t>
                      </a: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gridSpan="6">
                  <a:txBody>
                    <a:bodyPr/>
                    <a:lstStyle/>
                    <a:p>
                      <a:pPr algn="l" fontAlgn="t"/>
                      <a:r>
                        <a:rPr lang="en-US" sz="1600" b="0" i="0" u="none" strike="noStrike" dirty="0">
                          <a:solidFill>
                            <a:srgbClr val="000000"/>
                          </a:solidFill>
                          <a:effectLst/>
                          <a:latin typeface="Calibri" panose="020F0502020204030204" pitchFamily="34" charset="0"/>
                        </a:rPr>
                        <a:t>Total Electors</a:t>
                      </a: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gridSpan="3">
                  <a:txBody>
                    <a:bodyPr/>
                    <a:lstStyle/>
                    <a:p>
                      <a:pPr algn="ctr" fontAlgn="b"/>
                      <a:r>
                        <a:rPr lang="en-US" sz="1600" b="0" i="0" u="none" strike="noStrike" dirty="0">
                          <a:solidFill>
                            <a:srgbClr val="000000"/>
                          </a:solidFill>
                          <a:effectLst/>
                          <a:latin typeface="Calibri" panose="020F0502020204030204" pitchFamily="34" charset="0"/>
                        </a:rPr>
                        <a:t>Men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algn="ctr" fontAlgn="b"/>
                      <a:endParaRPr lang="en-US" sz="16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6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1"/>
                  </a:ext>
                </a:extLst>
              </a:tr>
              <a:tr h="309779">
                <a:tc vMerge="1">
                  <a:txBody>
                    <a:bodyPr/>
                    <a:lstStyle/>
                    <a:p>
                      <a:endParaRPr lang="en-US"/>
                    </a:p>
                  </a:txBody>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3">
                  <a:txBody>
                    <a:bodyPr/>
                    <a:lstStyle/>
                    <a:p>
                      <a:pPr algn="ctr" fontAlgn="b"/>
                      <a:r>
                        <a:rPr lang="en-US" sz="1600" b="0" i="0" u="none" strike="noStrike" dirty="0">
                          <a:solidFill>
                            <a:srgbClr val="000000"/>
                          </a:solidFill>
                          <a:effectLst/>
                          <a:latin typeface="Calibri" panose="020F0502020204030204" pitchFamily="34" charset="0"/>
                        </a:rPr>
                        <a:t>Women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algn="ctr" fontAlgn="b"/>
                      <a:endParaRPr lang="en-US" sz="16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6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2"/>
                  </a:ext>
                </a:extLst>
              </a:tr>
              <a:tr h="309779">
                <a:tc vMerge="1">
                  <a:txBody>
                    <a:bodyPr/>
                    <a:lstStyle/>
                    <a:p>
                      <a:endParaRPr lang="en-US"/>
                    </a:p>
                  </a:txBody>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3">
                  <a:txBody>
                    <a:bodyPr/>
                    <a:lstStyle/>
                    <a:p>
                      <a:pPr algn="ctr" fontAlgn="b"/>
                      <a:r>
                        <a:rPr lang="en-US" sz="1600" b="0" i="0" u="none" strike="noStrike" dirty="0">
                          <a:solidFill>
                            <a:srgbClr val="000000"/>
                          </a:solidFill>
                          <a:effectLst/>
                          <a:latin typeface="Calibri" panose="020F0502020204030204" pitchFamily="34" charset="0"/>
                        </a:rPr>
                        <a:t>Third Gender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algn="ctr" fontAlgn="b"/>
                      <a:endParaRPr lang="en-US" sz="16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6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3"/>
                  </a:ext>
                </a:extLst>
              </a:tr>
              <a:tr h="309779">
                <a:tc vMerge="1">
                  <a:txBody>
                    <a:bodyPr/>
                    <a:lstStyle/>
                    <a:p>
                      <a:endParaRPr lang="en-US"/>
                    </a:p>
                  </a:txBody>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3">
                  <a:txBody>
                    <a:bodyPr/>
                    <a:lstStyle/>
                    <a:p>
                      <a:pPr algn="ctr" fontAlgn="b"/>
                      <a:r>
                        <a:rPr lang="en-US" sz="1600" b="0" i="0" u="none" strike="noStrike" dirty="0">
                          <a:solidFill>
                            <a:srgbClr val="000000"/>
                          </a:solidFill>
                          <a:effectLst/>
                          <a:latin typeface="Calibri" panose="020F0502020204030204" pitchFamily="34" charset="0"/>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6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4"/>
                  </a:ext>
                </a:extLst>
              </a:tr>
              <a:tr h="285949">
                <a:tc rowSpan="4">
                  <a:txBody>
                    <a:bodyPr/>
                    <a:lstStyle/>
                    <a:p>
                      <a:pPr algn="ctr" fontAlgn="t"/>
                      <a:r>
                        <a:rPr lang="en-US" sz="1600" b="0" i="0" u="none" strike="noStrike">
                          <a:solidFill>
                            <a:srgbClr val="000000"/>
                          </a:solidFill>
                          <a:effectLst/>
                          <a:latin typeface="Calibri" panose="020F0502020204030204" pitchFamily="34" charset="0"/>
                        </a:rPr>
                        <a:t>3.</a:t>
                      </a: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gridSpan="6">
                  <a:txBody>
                    <a:bodyPr/>
                    <a:lstStyle/>
                    <a:p>
                      <a:pPr algn="l" fontAlgn="t"/>
                      <a:r>
                        <a:rPr lang="en-US" sz="1600" b="0" i="0" u="none" strike="noStrike" dirty="0">
                          <a:solidFill>
                            <a:srgbClr val="000000"/>
                          </a:solidFill>
                          <a:effectLst/>
                          <a:latin typeface="Calibri" panose="020F0502020204030204" pitchFamily="34" charset="0"/>
                        </a:rPr>
                        <a:t>No. of electors who voted (as per item 11 of Presiding Officer's Diary)</a:t>
                      </a: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gridSpan="3">
                  <a:txBody>
                    <a:bodyPr/>
                    <a:lstStyle/>
                    <a:p>
                      <a:pPr algn="ctr" fontAlgn="b"/>
                      <a:r>
                        <a:rPr lang="en-US" sz="1600" b="0" i="0" u="none" strike="noStrike">
                          <a:solidFill>
                            <a:srgbClr val="000000"/>
                          </a:solidFill>
                          <a:effectLst/>
                          <a:latin typeface="Calibri" panose="020F0502020204030204" pitchFamily="34" charset="0"/>
                        </a:rPr>
                        <a:t>Men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6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5"/>
                  </a:ext>
                </a:extLst>
              </a:tr>
              <a:tr h="285949">
                <a:tc vMerge="1">
                  <a:txBody>
                    <a:bodyPr/>
                    <a:lstStyle/>
                    <a:p>
                      <a:endParaRPr lang="en-US"/>
                    </a:p>
                  </a:txBody>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3">
                  <a:txBody>
                    <a:bodyPr/>
                    <a:lstStyle/>
                    <a:p>
                      <a:pPr algn="ctr" fontAlgn="b"/>
                      <a:r>
                        <a:rPr lang="en-US" sz="1600" b="0" i="0" u="none" strike="noStrike">
                          <a:solidFill>
                            <a:srgbClr val="000000"/>
                          </a:solidFill>
                          <a:effectLst/>
                          <a:latin typeface="Calibri" panose="020F0502020204030204" pitchFamily="34" charset="0"/>
                        </a:rPr>
                        <a:t>Women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6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6"/>
                  </a:ext>
                </a:extLst>
              </a:tr>
              <a:tr h="285949">
                <a:tc vMerge="1">
                  <a:txBody>
                    <a:bodyPr/>
                    <a:lstStyle/>
                    <a:p>
                      <a:endParaRPr lang="en-US"/>
                    </a:p>
                  </a:txBody>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3">
                  <a:txBody>
                    <a:bodyPr/>
                    <a:lstStyle/>
                    <a:p>
                      <a:pPr algn="ctr" fontAlgn="b"/>
                      <a:r>
                        <a:rPr lang="en-US" sz="1600" b="0" i="0" u="none" strike="noStrike">
                          <a:solidFill>
                            <a:srgbClr val="000000"/>
                          </a:solidFill>
                          <a:effectLst/>
                          <a:latin typeface="Calibri" panose="020F0502020204030204" pitchFamily="34" charset="0"/>
                        </a:rPr>
                        <a:t>Third Gender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6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7"/>
                  </a:ext>
                </a:extLst>
              </a:tr>
              <a:tr h="285949">
                <a:tc vMerge="1">
                  <a:txBody>
                    <a:bodyPr/>
                    <a:lstStyle/>
                    <a:p>
                      <a:endParaRPr lang="en-US"/>
                    </a:p>
                  </a:txBody>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3">
                  <a:txBody>
                    <a:bodyPr/>
                    <a:lstStyle/>
                    <a:p>
                      <a:pPr algn="ctr" fontAlgn="b"/>
                      <a:r>
                        <a:rPr lang="en-US" sz="1600" b="0" i="0" u="none" strike="noStrike" dirty="0">
                          <a:solidFill>
                            <a:srgbClr val="000000"/>
                          </a:solidFill>
                          <a:effectLst/>
                          <a:latin typeface="Calibri" panose="020F0502020204030204" pitchFamily="34" charset="0"/>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6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8"/>
                  </a:ext>
                </a:extLst>
              </a:tr>
              <a:tr h="357437">
                <a:tc>
                  <a:txBody>
                    <a:bodyPr/>
                    <a:lstStyle/>
                    <a:p>
                      <a:pPr algn="ctr" fontAlgn="ctr"/>
                      <a:r>
                        <a:rPr lang="en-US" sz="16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9">
                  <a:txBody>
                    <a:bodyPr/>
                    <a:lstStyle/>
                    <a:p>
                      <a:pPr algn="l" fontAlgn="ctr"/>
                      <a:r>
                        <a:rPr lang="en-US" sz="1600" b="0" i="0" u="none" strike="noStrike" dirty="0">
                          <a:solidFill>
                            <a:srgbClr val="000000"/>
                          </a:solidFill>
                          <a:effectLst/>
                          <a:latin typeface="Calibri" panose="020F0502020204030204" pitchFamily="34" charset="0"/>
                        </a:rPr>
                        <a:t>No. of voters identified using EPIC (as per Register of Voters)</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6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9"/>
                  </a:ext>
                </a:extLst>
              </a:tr>
            </a:tbl>
          </a:graphicData>
        </a:graphic>
      </p:graphicFrame>
      <p:sp>
        <p:nvSpPr>
          <p:cNvPr id="10" name="Freeform 9"/>
          <p:cNvSpPr>
            <a:spLocks/>
          </p:cNvSpPr>
          <p:nvPr/>
        </p:nvSpPr>
        <p:spPr bwMode="auto">
          <a:xfrm>
            <a:off x="496865" y="1248190"/>
            <a:ext cx="11232611" cy="91105"/>
          </a:xfrm>
          <a:custGeom>
            <a:avLst/>
            <a:gdLst>
              <a:gd name="T0" fmla="*/ 0 w 10368"/>
              <a:gd name="T1" fmla="*/ 0 h 45719"/>
              <a:gd name="T2" fmla="*/ 2147483647 w 10368"/>
              <a:gd name="T3" fmla="*/ 0 h 45719"/>
              <a:gd name="T4" fmla="*/ 0 60000 65536"/>
              <a:gd name="T5" fmla="*/ 0 60000 65536"/>
              <a:gd name="T6" fmla="*/ 0 w 10368"/>
              <a:gd name="T7" fmla="*/ 0 h 45719"/>
              <a:gd name="T8" fmla="*/ 10368 w 10368"/>
              <a:gd name="T9" fmla="*/ 45719 h 45719"/>
            </a:gdLst>
            <a:ahLst/>
            <a:cxnLst>
              <a:cxn ang="T4">
                <a:pos x="T0" y="T1"/>
              </a:cxn>
              <a:cxn ang="T5">
                <a:pos x="T2" y="T3"/>
              </a:cxn>
            </a:cxnLst>
            <a:rect l="T6" t="T7" r="T8" b="T9"/>
            <a:pathLst>
              <a:path w="10368" h="45719">
                <a:moveTo>
                  <a:pt x="0" y="0"/>
                </a:moveTo>
                <a:lnTo>
                  <a:pt x="10368" y="0"/>
                </a:lnTo>
              </a:path>
            </a:pathLst>
          </a:custGeom>
          <a:noFill/>
          <a:ln w="3556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11" name="Straight Connector 10"/>
          <p:cNvCxnSpPr/>
          <p:nvPr/>
        </p:nvCxnSpPr>
        <p:spPr>
          <a:xfrm flipH="1" flipV="1">
            <a:off x="6980072" y="681451"/>
            <a:ext cx="2755" cy="634"/>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496865" y="1276765"/>
            <a:ext cx="11227000"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6438733" y="657639"/>
            <a:ext cx="2150574"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8311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329661445"/>
              </p:ext>
            </p:extLst>
          </p:nvPr>
        </p:nvGraphicFramePr>
        <p:xfrm>
          <a:off x="342902" y="1461495"/>
          <a:ext cx="11533904" cy="5274487"/>
        </p:xfrm>
        <a:graphic>
          <a:graphicData uri="http://schemas.openxmlformats.org/drawingml/2006/table">
            <a:tbl>
              <a:tblPr/>
              <a:tblGrid>
                <a:gridCol w="530491">
                  <a:extLst>
                    <a:ext uri="{9D8B030D-6E8A-4147-A177-3AD203B41FA5}">
                      <a16:colId xmlns:a16="http://schemas.microsoft.com/office/drawing/2014/main" xmlns="" val="20000"/>
                    </a:ext>
                  </a:extLst>
                </a:gridCol>
                <a:gridCol w="1214997">
                  <a:extLst>
                    <a:ext uri="{9D8B030D-6E8A-4147-A177-3AD203B41FA5}">
                      <a16:colId xmlns:a16="http://schemas.microsoft.com/office/drawing/2014/main" xmlns="" val="20001"/>
                    </a:ext>
                  </a:extLst>
                </a:gridCol>
                <a:gridCol w="924081">
                  <a:extLst>
                    <a:ext uri="{9D8B030D-6E8A-4147-A177-3AD203B41FA5}">
                      <a16:colId xmlns:a16="http://schemas.microsoft.com/office/drawing/2014/main" xmlns="" val="20002"/>
                    </a:ext>
                  </a:extLst>
                </a:gridCol>
                <a:gridCol w="1095207">
                  <a:extLst>
                    <a:ext uri="{9D8B030D-6E8A-4147-A177-3AD203B41FA5}">
                      <a16:colId xmlns:a16="http://schemas.microsoft.com/office/drawing/2014/main" xmlns="" val="20003"/>
                    </a:ext>
                  </a:extLst>
                </a:gridCol>
                <a:gridCol w="718729">
                  <a:extLst>
                    <a:ext uri="{9D8B030D-6E8A-4147-A177-3AD203B41FA5}">
                      <a16:colId xmlns:a16="http://schemas.microsoft.com/office/drawing/2014/main" xmlns="" val="20004"/>
                    </a:ext>
                  </a:extLst>
                </a:gridCol>
                <a:gridCol w="924081">
                  <a:extLst>
                    <a:ext uri="{9D8B030D-6E8A-4147-A177-3AD203B41FA5}">
                      <a16:colId xmlns:a16="http://schemas.microsoft.com/office/drawing/2014/main" xmlns="" val="20005"/>
                    </a:ext>
                  </a:extLst>
                </a:gridCol>
                <a:gridCol w="616055">
                  <a:extLst>
                    <a:ext uri="{9D8B030D-6E8A-4147-A177-3AD203B41FA5}">
                      <a16:colId xmlns:a16="http://schemas.microsoft.com/office/drawing/2014/main" xmlns="" val="20006"/>
                    </a:ext>
                  </a:extLst>
                </a:gridCol>
                <a:gridCol w="1540137">
                  <a:extLst>
                    <a:ext uri="{9D8B030D-6E8A-4147-A177-3AD203B41FA5}">
                      <a16:colId xmlns:a16="http://schemas.microsoft.com/office/drawing/2014/main" xmlns="" val="20007"/>
                    </a:ext>
                  </a:extLst>
                </a:gridCol>
                <a:gridCol w="1095207">
                  <a:extLst>
                    <a:ext uri="{9D8B030D-6E8A-4147-A177-3AD203B41FA5}">
                      <a16:colId xmlns:a16="http://schemas.microsoft.com/office/drawing/2014/main" xmlns="" val="20008"/>
                    </a:ext>
                  </a:extLst>
                </a:gridCol>
                <a:gridCol w="701617">
                  <a:extLst>
                    <a:ext uri="{9D8B030D-6E8A-4147-A177-3AD203B41FA5}">
                      <a16:colId xmlns:a16="http://schemas.microsoft.com/office/drawing/2014/main" xmlns="" val="20009"/>
                    </a:ext>
                  </a:extLst>
                </a:gridCol>
                <a:gridCol w="992532">
                  <a:extLst>
                    <a:ext uri="{9D8B030D-6E8A-4147-A177-3AD203B41FA5}">
                      <a16:colId xmlns:a16="http://schemas.microsoft.com/office/drawing/2014/main" xmlns="" val="20010"/>
                    </a:ext>
                  </a:extLst>
                </a:gridCol>
                <a:gridCol w="1180770">
                  <a:extLst>
                    <a:ext uri="{9D8B030D-6E8A-4147-A177-3AD203B41FA5}">
                      <a16:colId xmlns:a16="http://schemas.microsoft.com/office/drawing/2014/main" xmlns="" val="20011"/>
                    </a:ext>
                  </a:extLst>
                </a:gridCol>
              </a:tblGrid>
              <a:tr h="516660">
                <a:tc>
                  <a:txBody>
                    <a:bodyPr/>
                    <a:lstStyle/>
                    <a:p>
                      <a:pPr algn="ctr" fontAlgn="ctr"/>
                      <a:r>
                        <a:rPr lang="en-US" sz="1800" b="0" i="0" u="none" strike="noStrike" dirty="0">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l" fontAlgn="ctr"/>
                      <a:r>
                        <a:rPr lang="en-US" sz="1800" b="0" i="0" u="none" strike="noStrike">
                          <a:solidFill>
                            <a:srgbClr val="000000"/>
                          </a:solidFill>
                          <a:effectLst/>
                          <a:latin typeface="Calibri" panose="020F0502020204030204" pitchFamily="34" charset="0"/>
                        </a:rPr>
                        <a:t>No. of Tendered Votes (as per item 16 of Presiding Officer's Diary)</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95234">
                <a:tc>
                  <a:txBody>
                    <a:bodyPr/>
                    <a:lstStyle/>
                    <a:p>
                      <a:pPr algn="ctr" fontAlgn="ctr"/>
                      <a:r>
                        <a:rPr lang="en-US" sz="1800" b="0"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l" fontAlgn="ctr"/>
                      <a:r>
                        <a:rPr lang="en-US" sz="1800" b="0" i="0" u="none" strike="noStrike" dirty="0">
                          <a:solidFill>
                            <a:srgbClr val="000000"/>
                          </a:solidFill>
                          <a:effectLst/>
                          <a:latin typeface="Calibri" panose="020F0502020204030204" pitchFamily="34" charset="0"/>
                        </a:rPr>
                        <a:t>No. of Declarations submitted under 49 MA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295234">
                <a:tc>
                  <a:txBody>
                    <a:bodyPr/>
                    <a:lstStyle/>
                    <a:p>
                      <a:pPr algn="ctr" fontAlgn="ctr"/>
                      <a:endParaRPr lang="en-US" sz="18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8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8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8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8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8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8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8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74568">
                <a:tc gridSpan="12">
                  <a:txBody>
                    <a:bodyPr/>
                    <a:lstStyle/>
                    <a:p>
                      <a:pPr algn="l" fontAlgn="t"/>
                      <a:r>
                        <a:rPr lang="en-US" sz="1800" b="0" i="0" u="none" strike="noStrike" dirty="0">
                          <a:solidFill>
                            <a:srgbClr val="000000"/>
                          </a:solidFill>
                          <a:effectLst/>
                          <a:latin typeface="Calibri" panose="020F0502020204030204" pitchFamily="34" charset="0"/>
                        </a:rPr>
                        <a:t>I authenticate the data given above.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3"/>
                  </a:ext>
                </a:extLst>
              </a:tr>
              <a:tr h="295234">
                <a:tc gridSpan="8">
                  <a:txBody>
                    <a:bodyPr/>
                    <a:lstStyle/>
                    <a:p>
                      <a:pPr algn="ctr" fontAlgn="b"/>
                      <a:r>
                        <a:rPr lang="en-US" sz="18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800" b="0" i="0" u="none" strike="noStrike">
                          <a:solidFill>
                            <a:srgbClr val="000000"/>
                          </a:solidFill>
                          <a:effectLst/>
                          <a:latin typeface="Calibri" panose="020F0502020204030204" pitchFamily="34" charset="0"/>
                        </a:rPr>
                        <a:t>(Presiding Officers' Signature)</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r h="295234">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28090">
                <a:tc gridSpan="12">
                  <a:txBody>
                    <a:bodyPr/>
                    <a:lstStyle/>
                    <a:p>
                      <a:pPr algn="l" fontAlgn="ctr"/>
                      <a:r>
                        <a:rPr lang="en-US" sz="1800" b="0" i="1" u="none" strike="noStrike" dirty="0">
                          <a:solidFill>
                            <a:srgbClr val="000000"/>
                          </a:solidFill>
                          <a:effectLst/>
                          <a:latin typeface="Calibri" panose="020F0502020204030204" pitchFamily="34" charset="0"/>
                        </a:rPr>
                        <a:t>For use in Collection Centre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6"/>
                  </a:ext>
                </a:extLst>
              </a:tr>
              <a:tr h="534374">
                <a:tc gridSpan="3">
                  <a:txBody>
                    <a:bodyPr/>
                    <a:lstStyle/>
                    <a:p>
                      <a:pPr algn="l" fontAlgn="ctr"/>
                      <a:r>
                        <a:rPr lang="en-US" sz="1800" b="0" i="0" u="none" strike="noStrike">
                          <a:solidFill>
                            <a:srgbClr val="000000"/>
                          </a:solidFill>
                          <a:effectLst/>
                          <a:latin typeface="Calibri" panose="020F0502020204030204" pitchFamily="34" charset="0"/>
                        </a:rPr>
                        <a:t>Date &amp; Time of receipt at the collection centre</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9">
                  <a:txBody>
                    <a:bodyPr/>
                    <a:lstStyle/>
                    <a:p>
                      <a:pPr algn="ctr" fontAlgn="ctr"/>
                      <a:r>
                        <a:rPr lang="en-US" sz="1800" b="0" i="0" u="none" strike="noStrike" dirty="0">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534374">
                <a:tc gridSpan="4">
                  <a:txBody>
                    <a:bodyPr/>
                    <a:lstStyle/>
                    <a:p>
                      <a:pPr algn="l" fontAlgn="b"/>
                      <a:r>
                        <a:rPr lang="en-US" sz="1800" b="0" i="0" u="none" strike="noStrike">
                          <a:solidFill>
                            <a:srgbClr val="000000"/>
                          </a:solidFill>
                          <a:effectLst/>
                          <a:latin typeface="Calibri" panose="020F0502020204030204" pitchFamily="34" charset="0"/>
                        </a:rPr>
                        <a:t>Signature of Officer-in Charge of Collection Centre</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8">
                  <a:txBody>
                    <a:bodyPr/>
                    <a:lstStyle/>
                    <a:p>
                      <a:pPr algn="ctr" fontAlgn="ctr"/>
                      <a:r>
                        <a:rPr lang="en-US" sz="1800" b="0" i="0" u="none" strike="noStrike" dirty="0">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8"/>
                  </a:ext>
                </a:extLst>
              </a:tr>
              <a:tr h="274568">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9"/>
                  </a:ext>
                </a:extLst>
              </a:tr>
              <a:tr h="295234">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effectLst/>
                          <a:latin typeface="Calibri" panose="020F0502020204030204" pitchFamily="34" charset="0"/>
                        </a:rPr>
                        <a:t>Note :</a:t>
                      </a:r>
                    </a:p>
                  </a:txBody>
                  <a:tcPr marL="9525" marR="9525" marT="9525" marB="0" anchor="b">
                    <a:lnL>
                      <a:noFill/>
                    </a:lnL>
                    <a:lnR>
                      <a:noFill/>
                    </a:lnR>
                    <a:lnT>
                      <a:noFill/>
                    </a:lnT>
                    <a:lnB>
                      <a:noFill/>
                    </a:lnB>
                  </a:tcPr>
                </a:tc>
                <a:tc rowSpan="5" gridSpan="10">
                  <a:txBody>
                    <a:bodyPr/>
                    <a:lstStyle/>
                    <a:p>
                      <a:pPr algn="l" fontAlgn="t"/>
                      <a:r>
                        <a:rPr lang="en-US" sz="1800" b="0" i="0" u="none" strike="noStrike" dirty="0">
                          <a:solidFill>
                            <a:srgbClr val="000000"/>
                          </a:solidFill>
                          <a:effectLst/>
                          <a:latin typeface="Calibri" panose="020F0502020204030204" pitchFamily="34" charset="0"/>
                        </a:rPr>
                        <a:t>The RO has to make an arrangement for a suitable counter at Collection </a:t>
                      </a:r>
                      <a:r>
                        <a:rPr lang="en-US" sz="1800" b="0" i="0" u="none" strike="noStrike" dirty="0" err="1">
                          <a:solidFill>
                            <a:srgbClr val="000000"/>
                          </a:solidFill>
                          <a:effectLst/>
                          <a:latin typeface="Calibri" panose="020F0502020204030204" pitchFamily="34" charset="0"/>
                        </a:rPr>
                        <a:t>Centres</a:t>
                      </a:r>
                      <a:r>
                        <a:rPr lang="en-US" sz="1800" b="0" i="0" u="none" strike="noStrike" dirty="0">
                          <a:solidFill>
                            <a:srgbClr val="000000"/>
                          </a:solidFill>
                          <a:effectLst/>
                          <a:latin typeface="Calibri" panose="020F0502020204030204" pitchFamily="34" charset="0"/>
                        </a:rPr>
                        <a:t> when each polling party will first hand over this form before the EVMs received. Data from this format will be transcribed to Form A05. A copy of the Data in Form A05 will be handed over to the Observers.</a:t>
                      </a:r>
                    </a:p>
                  </a:txBody>
                  <a:tcPr marL="9525" marR="9525" marT="9525" marB="0">
                    <a:lnL>
                      <a:noFill/>
                    </a:lnL>
                    <a:lnR>
                      <a:noFill/>
                    </a:lnR>
                    <a:lnT>
                      <a:noFill/>
                    </a:lnT>
                    <a:lnB>
                      <a:noFill/>
                    </a:lnB>
                  </a:tcPr>
                </a:tc>
                <a:tc rowSpan="5" hMerge="1">
                  <a:txBody>
                    <a:bodyPr/>
                    <a:lstStyle/>
                    <a:p>
                      <a:endParaRPr lang="en-US"/>
                    </a:p>
                  </a:txBody>
                  <a:tcPr/>
                </a:tc>
                <a:tc rowSpan="5" hMerge="1">
                  <a:txBody>
                    <a:bodyPr/>
                    <a:lstStyle/>
                    <a:p>
                      <a:endParaRPr lang="en-US"/>
                    </a:p>
                  </a:txBody>
                  <a:tcPr/>
                </a:tc>
                <a:tc rowSpan="5" hMerge="1">
                  <a:txBody>
                    <a:bodyPr/>
                    <a:lstStyle/>
                    <a:p>
                      <a:endParaRPr lang="en-US"/>
                    </a:p>
                  </a:txBody>
                  <a:tcPr/>
                </a:tc>
                <a:tc rowSpan="5" hMerge="1">
                  <a:txBody>
                    <a:bodyPr/>
                    <a:lstStyle/>
                    <a:p>
                      <a:endParaRPr lang="en-US"/>
                    </a:p>
                  </a:txBody>
                  <a:tcPr/>
                </a:tc>
                <a:tc rowSpan="5" hMerge="1">
                  <a:txBody>
                    <a:bodyPr/>
                    <a:lstStyle/>
                    <a:p>
                      <a:endParaRPr lang="en-US"/>
                    </a:p>
                  </a:txBody>
                  <a:tcPr/>
                </a:tc>
                <a:tc rowSpan="5" hMerge="1">
                  <a:txBody>
                    <a:bodyPr/>
                    <a:lstStyle/>
                    <a:p>
                      <a:endParaRPr lang="en-US"/>
                    </a:p>
                  </a:txBody>
                  <a:tcPr/>
                </a:tc>
                <a:tc rowSpan="5" hMerge="1">
                  <a:txBody>
                    <a:bodyPr/>
                    <a:lstStyle/>
                    <a:p>
                      <a:endParaRPr lang="en-US"/>
                    </a:p>
                  </a:txBody>
                  <a:tcPr/>
                </a:tc>
                <a:tc rowSpan="5" hMerge="1">
                  <a:txBody>
                    <a:bodyPr/>
                    <a:lstStyle/>
                    <a:p>
                      <a:endParaRPr lang="en-US"/>
                    </a:p>
                  </a:txBody>
                  <a:tcPr/>
                </a:tc>
                <a:tc rowSpan="5" hMerge="1">
                  <a:txBody>
                    <a:bodyPr/>
                    <a:lstStyle/>
                    <a:p>
                      <a:endParaRPr lang="en-US"/>
                    </a:p>
                  </a:txBody>
                  <a:tcPr/>
                </a:tc>
                <a:extLst>
                  <a:ext uri="{0D108BD9-81ED-4DB2-BD59-A6C34878D82A}">
                    <a16:rowId xmlns:a16="http://schemas.microsoft.com/office/drawing/2014/main" xmlns="" val="10010"/>
                  </a:ext>
                </a:extLst>
              </a:tr>
              <a:tr h="295234">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10"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11"/>
                  </a:ext>
                </a:extLst>
              </a:tr>
              <a:tr h="295234">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10"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12"/>
                  </a:ext>
                </a:extLst>
              </a:tr>
              <a:tr h="295234">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10"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13"/>
                  </a:ext>
                </a:extLst>
              </a:tr>
              <a:tr h="274568">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10"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1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718310414"/>
              </p:ext>
            </p:extLst>
          </p:nvPr>
        </p:nvGraphicFramePr>
        <p:xfrm>
          <a:off x="588818" y="0"/>
          <a:ext cx="11421507" cy="1269986"/>
        </p:xfrm>
        <a:graphic>
          <a:graphicData uri="http://schemas.openxmlformats.org/drawingml/2006/table">
            <a:tbl>
              <a:tblPr/>
              <a:tblGrid>
                <a:gridCol w="522223">
                  <a:extLst>
                    <a:ext uri="{9D8B030D-6E8A-4147-A177-3AD203B41FA5}">
                      <a16:colId xmlns:a16="http://schemas.microsoft.com/office/drawing/2014/main" xmlns="" val="20000"/>
                    </a:ext>
                  </a:extLst>
                </a:gridCol>
                <a:gridCol w="1196057">
                  <a:extLst>
                    <a:ext uri="{9D8B030D-6E8A-4147-A177-3AD203B41FA5}">
                      <a16:colId xmlns:a16="http://schemas.microsoft.com/office/drawing/2014/main" xmlns="" val="20001"/>
                    </a:ext>
                  </a:extLst>
                </a:gridCol>
                <a:gridCol w="920907">
                  <a:extLst>
                    <a:ext uri="{9D8B030D-6E8A-4147-A177-3AD203B41FA5}">
                      <a16:colId xmlns:a16="http://schemas.microsoft.com/office/drawing/2014/main" xmlns="" val="20002"/>
                    </a:ext>
                  </a:extLst>
                </a:gridCol>
                <a:gridCol w="625457">
                  <a:extLst>
                    <a:ext uri="{9D8B030D-6E8A-4147-A177-3AD203B41FA5}">
                      <a16:colId xmlns:a16="http://schemas.microsoft.com/office/drawing/2014/main" xmlns="" val="20003"/>
                    </a:ext>
                  </a:extLst>
                </a:gridCol>
                <a:gridCol w="452680">
                  <a:extLst>
                    <a:ext uri="{9D8B030D-6E8A-4147-A177-3AD203B41FA5}">
                      <a16:colId xmlns:a16="http://schemas.microsoft.com/office/drawing/2014/main" xmlns="" val="20004"/>
                    </a:ext>
                  </a:extLst>
                </a:gridCol>
                <a:gridCol w="718755">
                  <a:extLst>
                    <a:ext uri="{9D8B030D-6E8A-4147-A177-3AD203B41FA5}">
                      <a16:colId xmlns:a16="http://schemas.microsoft.com/office/drawing/2014/main" xmlns="" val="20005"/>
                    </a:ext>
                  </a:extLst>
                </a:gridCol>
                <a:gridCol w="920907">
                  <a:extLst>
                    <a:ext uri="{9D8B030D-6E8A-4147-A177-3AD203B41FA5}">
                      <a16:colId xmlns:a16="http://schemas.microsoft.com/office/drawing/2014/main" xmlns="" val="20006"/>
                    </a:ext>
                  </a:extLst>
                </a:gridCol>
                <a:gridCol w="606452">
                  <a:extLst>
                    <a:ext uri="{9D8B030D-6E8A-4147-A177-3AD203B41FA5}">
                      <a16:colId xmlns:a16="http://schemas.microsoft.com/office/drawing/2014/main" xmlns="" val="20007"/>
                    </a:ext>
                  </a:extLst>
                </a:gridCol>
                <a:gridCol w="1527361">
                  <a:extLst>
                    <a:ext uri="{9D8B030D-6E8A-4147-A177-3AD203B41FA5}">
                      <a16:colId xmlns:a16="http://schemas.microsoft.com/office/drawing/2014/main" xmlns="" val="20008"/>
                    </a:ext>
                  </a:extLst>
                </a:gridCol>
                <a:gridCol w="626400">
                  <a:extLst>
                    <a:ext uri="{9D8B030D-6E8A-4147-A177-3AD203B41FA5}">
                      <a16:colId xmlns:a16="http://schemas.microsoft.com/office/drawing/2014/main" xmlns="" val="20009"/>
                    </a:ext>
                  </a:extLst>
                </a:gridCol>
                <a:gridCol w="451737">
                  <a:extLst>
                    <a:ext uri="{9D8B030D-6E8A-4147-A177-3AD203B41FA5}">
                      <a16:colId xmlns:a16="http://schemas.microsoft.com/office/drawing/2014/main" xmlns="" val="20010"/>
                    </a:ext>
                  </a:extLst>
                </a:gridCol>
                <a:gridCol w="696297">
                  <a:extLst>
                    <a:ext uri="{9D8B030D-6E8A-4147-A177-3AD203B41FA5}">
                      <a16:colId xmlns:a16="http://schemas.microsoft.com/office/drawing/2014/main" xmlns="" val="20011"/>
                    </a:ext>
                  </a:extLst>
                </a:gridCol>
                <a:gridCol w="988292">
                  <a:extLst>
                    <a:ext uri="{9D8B030D-6E8A-4147-A177-3AD203B41FA5}">
                      <a16:colId xmlns:a16="http://schemas.microsoft.com/office/drawing/2014/main" xmlns="" val="20012"/>
                    </a:ext>
                  </a:extLst>
                </a:gridCol>
                <a:gridCol w="1167982">
                  <a:extLst>
                    <a:ext uri="{9D8B030D-6E8A-4147-A177-3AD203B41FA5}">
                      <a16:colId xmlns:a16="http://schemas.microsoft.com/office/drawing/2014/main" xmlns="" val="20013"/>
                    </a:ext>
                  </a:extLst>
                </a:gridCol>
              </a:tblGrid>
              <a:tr h="0">
                <a:tc>
                  <a:txBody>
                    <a:bodyPr/>
                    <a:lstStyle/>
                    <a:p>
                      <a:pPr algn="l" fontAlgn="ctr"/>
                      <a:endParaRPr lang="en-US" sz="900" b="1" i="0" u="sng" strike="noStrike" dirty="0">
                        <a:solidFill>
                          <a:srgbClr val="000000"/>
                        </a:solidFill>
                        <a:effectLst/>
                        <a:latin typeface="Times New Roman" panose="02020603050405020304" pitchFamily="18"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900" b="1" i="0" u="sng" strike="noStrike" dirty="0">
                        <a:solidFill>
                          <a:srgbClr val="000000"/>
                        </a:solidFill>
                        <a:effectLst/>
                        <a:latin typeface="Times New Roman" panose="02020603050405020304" pitchFamily="18"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900" b="1" i="0" u="sng" strike="noStrike">
                        <a:solidFill>
                          <a:srgbClr val="000000"/>
                        </a:solidFill>
                        <a:effectLst/>
                        <a:latin typeface="Times New Roman" panose="02020603050405020304" pitchFamily="18" charset="0"/>
                      </a:endParaRPr>
                    </a:p>
                  </a:txBody>
                  <a:tcPr marL="0" marR="0" marT="0" marB="0" anchor="ctr">
                    <a:lnL>
                      <a:noFill/>
                    </a:lnL>
                    <a:lnR>
                      <a:noFill/>
                    </a:lnR>
                    <a:lnT>
                      <a:noFill/>
                    </a:lnT>
                    <a:lnB>
                      <a:noFill/>
                    </a:lnB>
                  </a:tcPr>
                </a:tc>
                <a:tc gridSpan="2">
                  <a:txBody>
                    <a:bodyPr/>
                    <a:lstStyle/>
                    <a:p>
                      <a:pPr algn="l" fontAlgn="ctr"/>
                      <a:endParaRPr lang="en-US" sz="900" b="1" i="0" u="sng" strike="noStrike">
                        <a:solidFill>
                          <a:srgbClr val="000000"/>
                        </a:solidFill>
                        <a:effectLst/>
                        <a:latin typeface="Times New Roman" panose="02020603050405020304" pitchFamily="18" charset="0"/>
                      </a:endParaRPr>
                    </a:p>
                  </a:txBody>
                  <a:tcPr marL="0" marR="0" marT="0" marB="0" anchor="ctr">
                    <a:lnL>
                      <a:noFill/>
                    </a:lnL>
                    <a:lnR>
                      <a:noFill/>
                    </a:lnR>
                    <a:lnT>
                      <a:noFill/>
                    </a:lnT>
                    <a:lnB>
                      <a:noFill/>
                    </a:lnB>
                  </a:tcPr>
                </a:tc>
                <a:tc hMerge="1">
                  <a:txBody>
                    <a:bodyPr/>
                    <a:lstStyle/>
                    <a:p>
                      <a:endParaRPr lang="en-US"/>
                    </a:p>
                  </a:txBody>
                  <a:tcPr/>
                </a:tc>
                <a:tc>
                  <a:txBody>
                    <a:bodyPr/>
                    <a:lstStyle/>
                    <a:p>
                      <a:pPr algn="l" fontAlgn="ctr"/>
                      <a:endParaRPr lang="en-US" sz="900" b="1" i="0" u="sng" strike="noStrike">
                        <a:solidFill>
                          <a:srgbClr val="000000"/>
                        </a:solidFill>
                        <a:effectLst/>
                        <a:latin typeface="Times New Roman" panose="02020603050405020304" pitchFamily="18" charset="0"/>
                      </a:endParaRPr>
                    </a:p>
                  </a:txBody>
                  <a:tcPr marL="0" marR="0" marT="0" marB="0" anchor="ctr">
                    <a:lnL>
                      <a:noFill/>
                    </a:lnL>
                    <a:lnR>
                      <a:noFill/>
                    </a:lnR>
                    <a:lnT>
                      <a:noFill/>
                    </a:lnT>
                    <a:lnB>
                      <a:noFill/>
                    </a:lnB>
                  </a:tcPr>
                </a:tc>
                <a:tc>
                  <a:txBody>
                    <a:bodyPr/>
                    <a:lstStyle/>
                    <a:p>
                      <a:pPr algn="l" fontAlgn="ctr"/>
                      <a:endParaRPr lang="en-US" sz="900" b="1" i="0" u="sng" strike="noStrike">
                        <a:solidFill>
                          <a:srgbClr val="000000"/>
                        </a:solidFill>
                        <a:effectLst/>
                        <a:latin typeface="Times New Roman" panose="02020603050405020304" pitchFamily="18" charset="0"/>
                      </a:endParaRPr>
                    </a:p>
                  </a:txBody>
                  <a:tcPr marL="0" marR="0" marT="0" marB="0" anchor="ctr">
                    <a:lnL>
                      <a:noFill/>
                    </a:lnL>
                    <a:lnR>
                      <a:noFill/>
                    </a:lnR>
                    <a:lnT>
                      <a:noFill/>
                    </a:lnT>
                    <a:lnB>
                      <a:noFill/>
                    </a:lnB>
                  </a:tcPr>
                </a:tc>
                <a:tc>
                  <a:txBody>
                    <a:bodyPr/>
                    <a:lstStyle/>
                    <a:p>
                      <a:pPr algn="l" fontAlgn="ctr"/>
                      <a:endParaRPr lang="en-US" sz="900" b="1" i="0" u="sng" strike="noStrike">
                        <a:solidFill>
                          <a:srgbClr val="000000"/>
                        </a:solidFill>
                        <a:effectLst/>
                        <a:latin typeface="Times New Roman" panose="02020603050405020304" pitchFamily="18" charset="0"/>
                      </a:endParaRPr>
                    </a:p>
                  </a:txBody>
                  <a:tcPr marL="0" marR="0" marT="0" marB="0" anchor="ctr">
                    <a:lnL>
                      <a:noFill/>
                    </a:lnL>
                    <a:lnR>
                      <a:noFill/>
                    </a:lnR>
                    <a:lnT>
                      <a:noFill/>
                    </a:lnT>
                    <a:lnB>
                      <a:noFill/>
                    </a:lnB>
                  </a:tcPr>
                </a:tc>
                <a:tc>
                  <a:txBody>
                    <a:bodyPr/>
                    <a:lstStyle/>
                    <a:p>
                      <a:pPr algn="l" fontAlgn="ctr"/>
                      <a:endParaRPr lang="en-US" sz="900" b="1" i="0" u="sng" strike="noStrike">
                        <a:solidFill>
                          <a:srgbClr val="000000"/>
                        </a:solidFill>
                        <a:effectLst/>
                        <a:latin typeface="Times New Roman" panose="02020603050405020304" pitchFamily="18" charset="0"/>
                      </a:endParaRPr>
                    </a:p>
                  </a:txBody>
                  <a:tcPr marL="0" marR="0" marT="0" marB="0" anchor="ctr">
                    <a:lnL>
                      <a:noFill/>
                    </a:lnL>
                    <a:lnR>
                      <a:noFill/>
                    </a:lnR>
                    <a:lnT>
                      <a:noFill/>
                    </a:lnT>
                    <a:lnB>
                      <a:noFill/>
                    </a:lnB>
                  </a:tcPr>
                </a:tc>
                <a:tc gridSpan="2">
                  <a:txBody>
                    <a:bodyPr/>
                    <a:lstStyle/>
                    <a:p>
                      <a:pPr algn="l" fontAlgn="ctr"/>
                      <a:endParaRPr lang="en-US" sz="900" b="1" i="0" u="sng" strike="noStrike">
                        <a:solidFill>
                          <a:srgbClr val="000000"/>
                        </a:solidFill>
                        <a:effectLst/>
                        <a:latin typeface="Times New Roman" panose="02020603050405020304" pitchFamily="18" charset="0"/>
                      </a:endParaRPr>
                    </a:p>
                  </a:txBody>
                  <a:tcPr marL="0" marR="0" marT="0" marB="0" anchor="ctr">
                    <a:lnL>
                      <a:noFill/>
                    </a:lnL>
                    <a:lnR>
                      <a:noFill/>
                    </a:lnR>
                    <a:lnT>
                      <a:noFill/>
                    </a:lnT>
                    <a:lnB>
                      <a:noFill/>
                    </a:lnB>
                  </a:tcPr>
                </a:tc>
                <a:tc hMerge="1">
                  <a:txBody>
                    <a:bodyPr/>
                    <a:lstStyle/>
                    <a:p>
                      <a:endParaRPr lang="en-US"/>
                    </a:p>
                  </a:txBody>
                  <a:tcPr/>
                </a:tc>
                <a:tc>
                  <a:txBody>
                    <a:bodyPr/>
                    <a:lstStyle/>
                    <a:p>
                      <a:pPr algn="l" fontAlgn="ctr"/>
                      <a:endParaRPr lang="en-US" sz="900" b="1" i="0" u="sng" strike="noStrike">
                        <a:solidFill>
                          <a:srgbClr val="000000"/>
                        </a:solidFill>
                        <a:effectLst/>
                        <a:latin typeface="Times New Roman" panose="02020603050405020304" pitchFamily="18" charset="0"/>
                      </a:endParaRPr>
                    </a:p>
                  </a:txBody>
                  <a:tcPr marL="0" marR="0" marT="0" marB="0" anchor="ctr">
                    <a:lnL>
                      <a:noFill/>
                    </a:lnL>
                    <a:lnR>
                      <a:noFill/>
                    </a:lnR>
                    <a:lnT>
                      <a:noFill/>
                    </a:lnT>
                    <a:lnB>
                      <a:noFill/>
                    </a:lnB>
                  </a:tcPr>
                </a:tc>
                <a:tc>
                  <a:txBody>
                    <a:bodyPr/>
                    <a:lstStyle/>
                    <a:p>
                      <a:pPr algn="l" fontAlgn="ctr"/>
                      <a:endParaRPr lang="en-US" sz="900" b="1" i="0" u="sng" strike="noStrike" dirty="0">
                        <a:solidFill>
                          <a:srgbClr val="000000"/>
                        </a:solidFill>
                        <a:effectLst/>
                        <a:latin typeface="Times New Roman" panose="02020603050405020304" pitchFamily="18" charset="0"/>
                      </a:endParaRPr>
                    </a:p>
                  </a:txBody>
                  <a:tcPr marL="0" marR="0" marT="0" marB="0" anchor="ctr">
                    <a:lnL>
                      <a:noFill/>
                    </a:lnL>
                    <a:lnR>
                      <a:noFill/>
                    </a:lnR>
                    <a:lnT>
                      <a:noFill/>
                    </a:lnT>
                    <a:lnB>
                      <a:noFill/>
                    </a:lnB>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r h="343140">
                <a:tc gridSpan="2">
                  <a:txBody>
                    <a:bodyPr/>
                    <a:lstStyle/>
                    <a:p>
                      <a:pPr algn="ctr" fontAlgn="ctr"/>
                      <a:r>
                        <a:rPr lang="en-US" sz="1400" b="0" i="0" u="none" strike="noStrike" dirty="0">
                          <a:solidFill>
                            <a:srgbClr val="000000"/>
                          </a:solidFill>
                          <a:effectLst/>
                          <a:latin typeface="Calibri" panose="020F0502020204030204" pitchFamily="34" charset="0"/>
                        </a:rPr>
                        <a:t>ECI Form ID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10">
                  <a:txBody>
                    <a:bodyPr/>
                    <a:lstStyle/>
                    <a:p>
                      <a:pPr algn="ctr" fontAlgn="ctr"/>
                      <a:r>
                        <a:rPr lang="en-US" sz="1600" b="1" i="0" u="none" strike="noStrike">
                          <a:solidFill>
                            <a:srgbClr val="000000"/>
                          </a:solidFill>
                          <a:effectLst/>
                          <a:latin typeface="Calibri" panose="020F0502020204030204" pitchFamily="34" charset="0"/>
                        </a:rPr>
                        <a:t>Election Commission of India</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000" b="1" i="0" u="none" strike="noStrike" dirty="0">
                          <a:solidFill>
                            <a:srgbClr val="FFFFFF"/>
                          </a:solidFill>
                          <a:effectLst/>
                          <a:latin typeface="Calibri" panose="020F0502020204030204" pitchFamily="34" charset="0"/>
                        </a:rPr>
                        <a:t>IMPORTANT</a:t>
                      </a:r>
                      <a:endParaRPr lang="en-US" sz="10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solidFill>
                      <a:srgbClr val="000000"/>
                    </a:solidFill>
                  </a:tcPr>
                </a:tc>
                <a:tc hMerge="1">
                  <a:txBody>
                    <a:bodyPr/>
                    <a:lstStyle/>
                    <a:p>
                      <a:endParaRPr lang="en-US"/>
                    </a:p>
                  </a:txBody>
                  <a:tcPr/>
                </a:tc>
                <a:extLst>
                  <a:ext uri="{0D108BD9-81ED-4DB2-BD59-A6C34878D82A}">
                    <a16:rowId xmlns:a16="http://schemas.microsoft.com/office/drawing/2014/main" xmlns="" val="10001"/>
                  </a:ext>
                </a:extLst>
              </a:tr>
              <a:tr h="297864">
                <a:tc gridSpan="2">
                  <a:txBody>
                    <a:bodyPr/>
                    <a:lstStyle/>
                    <a:p>
                      <a:pPr algn="ctr" fontAlgn="ctr"/>
                      <a:r>
                        <a:rPr lang="en-US" sz="1600" b="0" i="0" u="none" strike="noStrike" dirty="0">
                          <a:solidFill>
                            <a:srgbClr val="000000"/>
                          </a:solidFill>
                          <a:effectLst/>
                          <a:latin typeface="Calibri" panose="020F0502020204030204" pitchFamily="34" charset="0"/>
                        </a:rPr>
                        <a:t>PS05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10">
                  <a:txBody>
                    <a:bodyPr/>
                    <a:lstStyle/>
                    <a:p>
                      <a:pPr algn="ctr" fontAlgn="ctr"/>
                      <a:r>
                        <a:rPr lang="en-US" sz="1100" b="1" i="0" u="none" strike="noStrike">
                          <a:solidFill>
                            <a:srgbClr val="000000"/>
                          </a:solidFill>
                          <a:effectLst/>
                          <a:latin typeface="Calibri" panose="020F0502020204030204" pitchFamily="34" charset="0"/>
                        </a:rPr>
                        <a:t>Bye Elections to the House of the People</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2">
                  <a:txBody>
                    <a:bodyPr/>
                    <a:lstStyle/>
                    <a:p>
                      <a:pPr algn="ctr" fontAlgn="ctr"/>
                      <a:r>
                        <a:rPr lang="en-US" sz="1000" b="1" i="0" u="none" strike="noStrike" dirty="0">
                          <a:solidFill>
                            <a:srgbClr val="FFFFFF"/>
                          </a:solidFill>
                          <a:effectLst/>
                          <a:latin typeface="Calibri" panose="020F0502020204030204" pitchFamily="34" charset="0"/>
                        </a:rPr>
                        <a:t>NOT TO BE SENT TO THE COMMISSION</a:t>
                      </a:r>
                    </a:p>
                  </a:txBody>
                  <a:tcPr marL="0" marR="0" marT="0" marB="0" anchor="ctr">
                    <a:lnL>
                      <a:noFill/>
                    </a:lnL>
                    <a:lnR>
                      <a:noFill/>
                    </a:lnR>
                    <a:lnT>
                      <a:noFill/>
                    </a:lnT>
                    <a:lnB>
                      <a:noFill/>
                    </a:lnB>
                    <a:solidFill>
                      <a:srgbClr val="000000"/>
                    </a:solidFill>
                  </a:tcPr>
                </a:tc>
                <a:tc rowSpan="2" hMerge="1">
                  <a:txBody>
                    <a:bodyPr/>
                    <a:lstStyle/>
                    <a:p>
                      <a:endParaRPr lang="en-US"/>
                    </a:p>
                  </a:txBody>
                  <a:tcPr/>
                </a:tc>
                <a:extLst>
                  <a:ext uri="{0D108BD9-81ED-4DB2-BD59-A6C34878D82A}">
                    <a16:rowId xmlns:a16="http://schemas.microsoft.com/office/drawing/2014/main" xmlns="" val="10002"/>
                  </a:ext>
                </a:extLst>
              </a:tr>
              <a:tr h="238291">
                <a:tc>
                  <a:txBody>
                    <a:bodyPr/>
                    <a:lstStyle/>
                    <a:p>
                      <a:pPr algn="l"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gridSpan="2">
                  <a:txBody>
                    <a:bodyPr/>
                    <a:lstStyle/>
                    <a:p>
                      <a:pPr algn="l"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hMerge="1">
                  <a:txBody>
                    <a:bodyPr/>
                    <a:lstStyle/>
                    <a:p>
                      <a:endParaRPr lang="en-US"/>
                    </a:p>
                  </a:txBody>
                  <a:tcPr/>
                </a:tc>
                <a:tc>
                  <a:txBody>
                    <a:bodyPr/>
                    <a:lstStyle/>
                    <a:p>
                      <a:pPr algn="l"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gridSpan="2">
                  <a:txBody>
                    <a:bodyPr/>
                    <a:lstStyle/>
                    <a:p>
                      <a:pPr algn="l"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hMerge="1">
                  <a:txBody>
                    <a:bodyPr/>
                    <a:lstStyle/>
                    <a:p>
                      <a:endParaRPr lang="en-US"/>
                    </a:p>
                  </a:txBody>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03"/>
                  </a:ext>
                </a:extLst>
              </a:tr>
              <a:tr h="238291">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2">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2">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4897643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4073" y="2"/>
            <a:ext cx="11617036" cy="6858000"/>
          </a:xfrm>
          <a:prstGeom prst="rect">
            <a:avLst/>
          </a:prstGeom>
        </p:spPr>
      </p:pic>
    </p:spTree>
    <p:extLst>
      <p:ext uri="{BB962C8B-B14F-4D97-AF65-F5344CB8AC3E}">
        <p14:creationId xmlns:p14="http://schemas.microsoft.com/office/powerpoint/2010/main" val="824168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7948" y="0"/>
            <a:ext cx="11640033" cy="6858000"/>
          </a:xfrm>
          <a:prstGeom prst="rect">
            <a:avLst/>
          </a:prstGeom>
        </p:spPr>
      </p:pic>
    </p:spTree>
    <p:extLst>
      <p:ext uri="{BB962C8B-B14F-4D97-AF65-F5344CB8AC3E}">
        <p14:creationId xmlns:p14="http://schemas.microsoft.com/office/powerpoint/2010/main" val="39131157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4765" y="0"/>
            <a:ext cx="11142617" cy="6544491"/>
          </a:xfrm>
          <a:prstGeom prst="rect">
            <a:avLst/>
          </a:prstGeom>
        </p:spPr>
      </p:pic>
    </p:spTree>
    <p:extLst>
      <p:ext uri="{BB962C8B-B14F-4D97-AF65-F5344CB8AC3E}">
        <p14:creationId xmlns:p14="http://schemas.microsoft.com/office/powerpoint/2010/main" val="93952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71441516"/>
              </p:ext>
            </p:extLst>
          </p:nvPr>
        </p:nvGraphicFramePr>
        <p:xfrm>
          <a:off x="404948" y="741531"/>
          <a:ext cx="11338560" cy="5815025"/>
        </p:xfrm>
        <a:graphic>
          <a:graphicData uri="http://schemas.openxmlformats.org/drawingml/2006/table">
            <a:tbl>
              <a:tblPr firstRow="1" firstCol="1" bandRow="1">
                <a:tableStyleId>{5C22544A-7EE6-4342-B048-85BDC9FD1C3A}</a:tableStyleId>
              </a:tblPr>
              <a:tblGrid>
                <a:gridCol w="520854">
                  <a:extLst>
                    <a:ext uri="{9D8B030D-6E8A-4147-A177-3AD203B41FA5}">
                      <a16:colId xmlns:a16="http://schemas.microsoft.com/office/drawing/2014/main" xmlns="" val="2052932030"/>
                    </a:ext>
                  </a:extLst>
                </a:gridCol>
                <a:gridCol w="2761360">
                  <a:extLst>
                    <a:ext uri="{9D8B030D-6E8A-4147-A177-3AD203B41FA5}">
                      <a16:colId xmlns:a16="http://schemas.microsoft.com/office/drawing/2014/main" xmlns="" val="3543905719"/>
                    </a:ext>
                  </a:extLst>
                </a:gridCol>
                <a:gridCol w="2160295">
                  <a:extLst>
                    <a:ext uri="{9D8B030D-6E8A-4147-A177-3AD203B41FA5}">
                      <a16:colId xmlns:a16="http://schemas.microsoft.com/office/drawing/2014/main" xmlns="" val="3882431309"/>
                    </a:ext>
                  </a:extLst>
                </a:gridCol>
                <a:gridCol w="2189961">
                  <a:extLst>
                    <a:ext uri="{9D8B030D-6E8A-4147-A177-3AD203B41FA5}">
                      <a16:colId xmlns:a16="http://schemas.microsoft.com/office/drawing/2014/main" xmlns="" val="1452886662"/>
                    </a:ext>
                  </a:extLst>
                </a:gridCol>
                <a:gridCol w="1468215">
                  <a:extLst>
                    <a:ext uri="{9D8B030D-6E8A-4147-A177-3AD203B41FA5}">
                      <a16:colId xmlns:a16="http://schemas.microsoft.com/office/drawing/2014/main" xmlns="" val="445131683"/>
                    </a:ext>
                  </a:extLst>
                </a:gridCol>
                <a:gridCol w="2237875">
                  <a:extLst>
                    <a:ext uri="{9D8B030D-6E8A-4147-A177-3AD203B41FA5}">
                      <a16:colId xmlns:a16="http://schemas.microsoft.com/office/drawing/2014/main" xmlns="" val="4090200982"/>
                    </a:ext>
                  </a:extLst>
                </a:gridCol>
              </a:tblGrid>
              <a:tr h="553727">
                <a:tc>
                  <a:txBody>
                    <a:bodyPr/>
                    <a:lstStyle/>
                    <a:p>
                      <a:pPr marL="0" marR="0" algn="ctr">
                        <a:spcBef>
                          <a:spcPts val="0"/>
                        </a:spcBef>
                        <a:spcAft>
                          <a:spcPts val="0"/>
                        </a:spcAft>
                      </a:pPr>
                      <a:r>
                        <a:rPr lang="en-IN" sz="1800" dirty="0">
                          <a:effectLst/>
                        </a:rPr>
                        <a:t>Sl. No.</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lgn="ctr">
                        <a:spcBef>
                          <a:spcPts val="0"/>
                        </a:spcBef>
                        <a:spcAft>
                          <a:spcPts val="0"/>
                        </a:spcAft>
                      </a:pPr>
                      <a:r>
                        <a:rPr lang="en-IN" sz="1800" dirty="0">
                          <a:effectLst/>
                        </a:rPr>
                        <a:t>Type of Form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lgn="ctr">
                        <a:spcBef>
                          <a:spcPts val="0"/>
                        </a:spcBef>
                        <a:spcAft>
                          <a:spcPts val="0"/>
                        </a:spcAft>
                      </a:pPr>
                      <a:r>
                        <a:rPr lang="en-IN" sz="1800" dirty="0">
                          <a:effectLst/>
                        </a:rPr>
                        <a:t>No. of sets to be submitted</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lgn="ctr">
                        <a:spcBef>
                          <a:spcPts val="0"/>
                        </a:spcBef>
                        <a:spcAft>
                          <a:spcPts val="0"/>
                        </a:spcAft>
                      </a:pPr>
                      <a:r>
                        <a:rPr lang="en-IN" sz="1800" dirty="0">
                          <a:effectLst/>
                        </a:rPr>
                        <a:t>Reporting Days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lgn="ctr">
                        <a:spcBef>
                          <a:spcPts val="0"/>
                        </a:spcBef>
                        <a:spcAft>
                          <a:spcPts val="0"/>
                        </a:spcAft>
                      </a:pPr>
                      <a:r>
                        <a:rPr lang="en-IN" sz="1800" dirty="0">
                          <a:effectLst/>
                        </a:rPr>
                        <a:t>Time of Reporting</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lgn="ctr">
                        <a:spcBef>
                          <a:spcPts val="0"/>
                        </a:spcBef>
                        <a:spcAft>
                          <a:spcPts val="0"/>
                        </a:spcAft>
                      </a:pPr>
                      <a:r>
                        <a:rPr lang="en-IN" sz="1800" dirty="0">
                          <a:effectLst/>
                        </a:rPr>
                        <a:t>Mode of Reporting</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356" marR="52356" marT="0" marB="0"/>
                </a:tc>
                <a:extLst>
                  <a:ext uri="{0D108BD9-81ED-4DB2-BD59-A6C34878D82A}">
                    <a16:rowId xmlns:a16="http://schemas.microsoft.com/office/drawing/2014/main" xmlns="" val="487572290"/>
                  </a:ext>
                </a:extLst>
              </a:tr>
              <a:tr h="2021049">
                <a:tc>
                  <a:txBody>
                    <a:bodyPr/>
                    <a:lstStyle/>
                    <a:p>
                      <a:pPr marL="342900" marR="0" lvl="0" indent="-342900" algn="just">
                        <a:spcBef>
                          <a:spcPts val="0"/>
                        </a:spcBef>
                        <a:spcAft>
                          <a:spcPts val="0"/>
                        </a:spcAft>
                        <a:buFont typeface="+mj-lt"/>
                        <a:buAutoNum type="arabicPeriod"/>
                      </a:pPr>
                      <a:r>
                        <a:rPr lang="en-IN" sz="2000" dirty="0">
                          <a:effectLst/>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lgn="l">
                        <a:spcBef>
                          <a:spcPts val="0"/>
                        </a:spcBef>
                        <a:spcAft>
                          <a:spcPts val="0"/>
                        </a:spcAft>
                      </a:pPr>
                      <a:r>
                        <a:rPr lang="en-IN" sz="2000" dirty="0">
                          <a:effectLst/>
                        </a:rPr>
                        <a:t>Form 3A(Notice of Nomination)</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lgn="l">
                        <a:spcBef>
                          <a:spcPts val="0"/>
                        </a:spcBef>
                        <a:spcAft>
                          <a:spcPts val="0"/>
                        </a:spcAft>
                      </a:pPr>
                      <a:r>
                        <a:rPr lang="en-IN" sz="2000" dirty="0">
                          <a:effectLst/>
                        </a:rPr>
                        <a:t>01 set separately in English and Bengali version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lgn="l">
                        <a:spcBef>
                          <a:spcPts val="0"/>
                        </a:spcBef>
                        <a:spcAft>
                          <a:spcPts val="0"/>
                        </a:spcAft>
                      </a:pPr>
                      <a:r>
                        <a:rPr lang="en-IN" sz="2000">
                          <a:effectLst/>
                        </a:rPr>
                        <a:t>Every day from the date of issue of notification to the last date of filing of nomination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lgn="ctr">
                        <a:spcBef>
                          <a:spcPts val="0"/>
                        </a:spcBef>
                        <a:spcAft>
                          <a:spcPts val="0"/>
                        </a:spcAft>
                      </a:pPr>
                      <a:r>
                        <a:rPr lang="en-IN" sz="2000" dirty="0">
                          <a:effectLst/>
                        </a:rPr>
                        <a:t>3.30 p.m.</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lgn="just">
                        <a:spcBef>
                          <a:spcPts val="0"/>
                        </a:spcBef>
                        <a:spcAft>
                          <a:spcPts val="0"/>
                        </a:spcAft>
                      </a:pPr>
                      <a:r>
                        <a:rPr lang="en-IN" sz="2000" dirty="0" smtClean="0">
                          <a:effectLst/>
                        </a:rPr>
                        <a:t>Signed </a:t>
                      </a:r>
                      <a:r>
                        <a:rPr lang="en-IN" sz="2000" dirty="0">
                          <a:effectLst/>
                        </a:rPr>
                        <a:t>hard copy through e-mail to CEO’s office. </a:t>
                      </a:r>
                      <a:endParaRPr lang="en-US" sz="2000" dirty="0">
                        <a:effectLst/>
                      </a:endParaRPr>
                    </a:p>
                    <a:p>
                      <a:pPr marL="0" marR="0" algn="just">
                        <a:spcBef>
                          <a:spcPts val="0"/>
                        </a:spcBef>
                        <a:spcAft>
                          <a:spcPts val="0"/>
                        </a:spcAft>
                      </a:pPr>
                      <a:r>
                        <a:rPr lang="en-IN" sz="2000" dirty="0">
                          <a:effectLst/>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356" marR="52356" marT="0" marB="0"/>
                </a:tc>
                <a:extLst>
                  <a:ext uri="{0D108BD9-81ED-4DB2-BD59-A6C34878D82A}">
                    <a16:rowId xmlns:a16="http://schemas.microsoft.com/office/drawing/2014/main" xmlns="" val="2311487456"/>
                  </a:ext>
                </a:extLst>
              </a:tr>
              <a:tr h="1154885">
                <a:tc rowSpan="2">
                  <a:txBody>
                    <a:bodyPr/>
                    <a:lstStyle/>
                    <a:p>
                      <a:pPr marL="0" marR="0" lvl="0" indent="0" algn="just">
                        <a:spcBef>
                          <a:spcPts val="0"/>
                        </a:spcBef>
                        <a:spcAft>
                          <a:spcPts val="0"/>
                        </a:spcAft>
                        <a:buFont typeface="+mj-lt"/>
                        <a:buNone/>
                      </a:pPr>
                      <a:r>
                        <a:rPr lang="en-IN" sz="2000" dirty="0" smtClean="0">
                          <a:effectLst/>
                        </a:rPr>
                        <a:t>2.</a:t>
                      </a:r>
                      <a:r>
                        <a:rPr lang="en-IN" sz="2000" dirty="0">
                          <a:effectLst/>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356" marR="52356" marT="0" marB="0"/>
                </a:tc>
                <a:tc rowSpan="2">
                  <a:txBody>
                    <a:bodyPr/>
                    <a:lstStyle/>
                    <a:p>
                      <a:pPr marL="0" marR="0" algn="l">
                        <a:spcBef>
                          <a:spcPts val="0"/>
                        </a:spcBef>
                        <a:spcAft>
                          <a:spcPts val="0"/>
                        </a:spcAft>
                      </a:pPr>
                      <a:r>
                        <a:rPr lang="en-IN" sz="2000" dirty="0">
                          <a:effectLst/>
                        </a:rPr>
                        <a:t>List of Nominated </a:t>
                      </a:r>
                      <a:r>
                        <a:rPr lang="en-IN" sz="2000" dirty="0" smtClean="0">
                          <a:effectLst/>
                        </a:rPr>
                        <a:t>Candidates (</a:t>
                      </a:r>
                      <a:r>
                        <a:rPr lang="en-IN" sz="2000" dirty="0">
                          <a:effectLst/>
                        </a:rPr>
                        <a:t>consolidated)</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lgn="l">
                        <a:spcBef>
                          <a:spcPts val="0"/>
                        </a:spcBef>
                        <a:spcAft>
                          <a:spcPts val="0"/>
                        </a:spcAft>
                      </a:pPr>
                      <a:r>
                        <a:rPr lang="en-IN" sz="2000" dirty="0">
                          <a:effectLst/>
                        </a:rPr>
                        <a:t>01 set separately in English and Bengali version</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lgn="l">
                        <a:spcBef>
                          <a:spcPts val="0"/>
                        </a:spcBef>
                        <a:spcAft>
                          <a:spcPts val="0"/>
                        </a:spcAft>
                      </a:pPr>
                      <a:r>
                        <a:rPr lang="en-IN" sz="2000" dirty="0">
                          <a:effectLst/>
                        </a:rPr>
                        <a:t>On the last date of filing nominations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lgn="ctr">
                        <a:spcBef>
                          <a:spcPts val="0"/>
                        </a:spcBef>
                        <a:spcAft>
                          <a:spcPts val="0"/>
                        </a:spcAft>
                      </a:pPr>
                      <a:r>
                        <a:rPr lang="en-IN" sz="2000" dirty="0">
                          <a:effectLst/>
                        </a:rPr>
                        <a:t>3.30 p.m.</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lgn="just">
                        <a:spcBef>
                          <a:spcPts val="0"/>
                        </a:spcBef>
                        <a:spcAft>
                          <a:spcPts val="0"/>
                        </a:spcAft>
                      </a:pPr>
                      <a:r>
                        <a:rPr lang="en-IN" sz="2000" dirty="0" smtClean="0">
                          <a:effectLst/>
                        </a:rPr>
                        <a:t>Signed </a:t>
                      </a:r>
                      <a:r>
                        <a:rPr lang="en-IN" sz="2000" dirty="0">
                          <a:effectLst/>
                        </a:rPr>
                        <a:t>hard copy through e-mail to CEO’s office. </a:t>
                      </a:r>
                      <a:endParaRPr lang="en-US" sz="2000" dirty="0">
                        <a:effectLst/>
                      </a:endParaRPr>
                    </a:p>
                    <a:p>
                      <a:pPr marL="0" marR="0" algn="just">
                        <a:spcBef>
                          <a:spcPts val="0"/>
                        </a:spcBef>
                        <a:spcAft>
                          <a:spcPts val="0"/>
                        </a:spcAft>
                      </a:pPr>
                      <a:r>
                        <a:rPr lang="en-IN" sz="2000" dirty="0">
                          <a:effectLst/>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356" marR="52356" marT="0" marB="0"/>
                </a:tc>
                <a:extLst>
                  <a:ext uri="{0D108BD9-81ED-4DB2-BD59-A6C34878D82A}">
                    <a16:rowId xmlns:a16="http://schemas.microsoft.com/office/drawing/2014/main" xmlns="" val="1169743373"/>
                  </a:ext>
                </a:extLst>
              </a:tr>
              <a:tr h="2021049">
                <a:tc vMerge="1">
                  <a:txBody>
                    <a:bodyPr/>
                    <a:lstStyle/>
                    <a:p>
                      <a:endParaRPr lang="en-US"/>
                    </a:p>
                  </a:txBody>
                  <a:tcPr/>
                </a:tc>
                <a:tc vMerge="1">
                  <a:txBody>
                    <a:bodyPr/>
                    <a:lstStyle/>
                    <a:p>
                      <a:endParaRPr lang="en-US"/>
                    </a:p>
                  </a:txBody>
                  <a:tcPr/>
                </a:tc>
                <a:tc>
                  <a:txBody>
                    <a:bodyPr/>
                    <a:lstStyle/>
                    <a:p>
                      <a:pPr marL="0" marR="0" algn="l">
                        <a:spcBef>
                          <a:spcPts val="0"/>
                        </a:spcBef>
                        <a:spcAft>
                          <a:spcPts val="0"/>
                        </a:spcAft>
                      </a:pPr>
                      <a:r>
                        <a:rPr lang="en-IN" sz="2000" dirty="0">
                          <a:effectLst/>
                        </a:rPr>
                        <a:t>03 set separately in English and Bengali version along with signature and seal of R.O’s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lgn="l">
                        <a:spcBef>
                          <a:spcPts val="0"/>
                        </a:spcBef>
                        <a:spcAft>
                          <a:spcPts val="0"/>
                        </a:spcAft>
                      </a:pPr>
                      <a:r>
                        <a:rPr lang="en-IN" sz="2000" dirty="0">
                          <a:effectLst/>
                        </a:rPr>
                        <a:t>On the very next day of the last date of filing nominations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lgn="ctr">
                        <a:spcBef>
                          <a:spcPts val="0"/>
                        </a:spcBef>
                        <a:spcAft>
                          <a:spcPts val="0"/>
                        </a:spcAft>
                      </a:pPr>
                      <a:r>
                        <a:rPr lang="en-IN" sz="2000" dirty="0">
                          <a:effectLst/>
                        </a:rPr>
                        <a:t>11.00 a.m.</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lgn="just">
                        <a:spcBef>
                          <a:spcPts val="0"/>
                        </a:spcBef>
                        <a:spcAft>
                          <a:spcPts val="0"/>
                        </a:spcAft>
                      </a:pPr>
                      <a:r>
                        <a:rPr lang="en-IN" sz="2000" dirty="0">
                          <a:effectLst/>
                        </a:rPr>
                        <a:t>Through Special Messenger</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356" marR="52356" marT="0" marB="0"/>
                </a:tc>
                <a:extLst>
                  <a:ext uri="{0D108BD9-81ED-4DB2-BD59-A6C34878D82A}">
                    <a16:rowId xmlns:a16="http://schemas.microsoft.com/office/drawing/2014/main" xmlns="" val="1857599650"/>
                  </a:ext>
                </a:extLst>
              </a:tr>
            </a:tbl>
          </a:graphicData>
        </a:graphic>
      </p:graphicFrame>
      <p:sp>
        <p:nvSpPr>
          <p:cNvPr id="3" name="TextBox 2"/>
          <p:cNvSpPr txBox="1"/>
          <p:nvPr/>
        </p:nvSpPr>
        <p:spPr>
          <a:xfrm>
            <a:off x="2129247" y="156755"/>
            <a:ext cx="6609804" cy="584775"/>
          </a:xfrm>
          <a:prstGeom prst="rect">
            <a:avLst/>
          </a:prstGeom>
          <a:noFill/>
        </p:spPr>
        <p:txBody>
          <a:bodyPr wrap="square" rtlCol="0">
            <a:spAutoFit/>
          </a:bodyPr>
          <a:lstStyle/>
          <a:p>
            <a:pPr algn="ctr"/>
            <a:r>
              <a:rPr lang="en-US" sz="3200" dirty="0" smtClean="0"/>
              <a:t>Statutory Reports on Nomination</a:t>
            </a:r>
            <a:endParaRPr lang="en-US" sz="3200" dirty="0"/>
          </a:p>
        </p:txBody>
      </p:sp>
    </p:spTree>
    <p:extLst>
      <p:ext uri="{BB962C8B-B14F-4D97-AF65-F5344CB8AC3E}">
        <p14:creationId xmlns:p14="http://schemas.microsoft.com/office/powerpoint/2010/main" val="19151953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79269" y="0"/>
            <a:ext cx="10241280" cy="6858000"/>
          </a:xfrm>
          <a:prstGeom prst="rect">
            <a:avLst/>
          </a:prstGeom>
        </p:spPr>
      </p:pic>
    </p:spTree>
    <p:extLst>
      <p:ext uri="{BB962C8B-B14F-4D97-AF65-F5344CB8AC3E}">
        <p14:creationId xmlns:p14="http://schemas.microsoft.com/office/powerpoint/2010/main" val="40311083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96834" y="2"/>
            <a:ext cx="10750732" cy="6858000"/>
          </a:xfrm>
          <a:prstGeom prst="rect">
            <a:avLst/>
          </a:prstGeom>
        </p:spPr>
      </p:pic>
    </p:spTree>
    <p:extLst>
      <p:ext uri="{BB962C8B-B14F-4D97-AF65-F5344CB8AC3E}">
        <p14:creationId xmlns:p14="http://schemas.microsoft.com/office/powerpoint/2010/main" val="22530661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p:cNvPicPr>
            <a:picLocks noChangeAspect="1"/>
          </p:cNvPicPr>
          <p:nvPr/>
        </p:nvPicPr>
        <p:blipFill>
          <a:blip r:embed="rId2"/>
          <a:stretch>
            <a:fillRect/>
          </a:stretch>
        </p:blipFill>
        <p:spPr>
          <a:xfrm>
            <a:off x="600891" y="2"/>
            <a:ext cx="10959738" cy="6858000"/>
          </a:xfrm>
          <a:prstGeom prst="rect">
            <a:avLst/>
          </a:prstGeom>
        </p:spPr>
      </p:pic>
    </p:spTree>
    <p:extLst>
      <p:ext uri="{BB962C8B-B14F-4D97-AF65-F5344CB8AC3E}">
        <p14:creationId xmlns:p14="http://schemas.microsoft.com/office/powerpoint/2010/main" val="38234544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2048" y="79391"/>
            <a:ext cx="11283034" cy="6698980"/>
          </a:xfrm>
          <a:prstGeom prst="rect">
            <a:avLst/>
          </a:prstGeom>
        </p:spPr>
      </p:pic>
    </p:spTree>
    <p:extLst>
      <p:ext uri="{BB962C8B-B14F-4D97-AF65-F5344CB8AC3E}">
        <p14:creationId xmlns:p14="http://schemas.microsoft.com/office/powerpoint/2010/main" val="8863369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8009" y="0"/>
            <a:ext cx="11257855" cy="6858000"/>
          </a:xfrm>
          <a:prstGeom prst="rect">
            <a:avLst/>
          </a:prstGeom>
        </p:spPr>
      </p:pic>
    </p:spTree>
    <p:extLst>
      <p:ext uri="{BB962C8B-B14F-4D97-AF65-F5344CB8AC3E}">
        <p14:creationId xmlns:p14="http://schemas.microsoft.com/office/powerpoint/2010/main" val="15360036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67693" y="1745819"/>
            <a:ext cx="10079182" cy="1132464"/>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 </a:t>
            </a:r>
            <a:r>
              <a:rPr lang="en-US" b="1" dirty="0" smtClean="0"/>
              <a:t>Online Reports at ECI Portal</a:t>
            </a:r>
            <a:endParaRPr lang="en-US" dirty="0"/>
          </a:p>
        </p:txBody>
      </p:sp>
    </p:spTree>
    <p:extLst>
      <p:ext uri="{BB962C8B-B14F-4D97-AF65-F5344CB8AC3E}">
        <p14:creationId xmlns:p14="http://schemas.microsoft.com/office/powerpoint/2010/main" val="14279192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0052" r="33821" b="12500"/>
          <a:stretch>
            <a:fillRect/>
          </a:stretch>
        </p:blipFill>
        <p:spPr bwMode="auto">
          <a:xfrm>
            <a:off x="627017" y="0"/>
            <a:ext cx="11129554" cy="6706137"/>
          </a:xfrm>
          <a:prstGeom prst="rect">
            <a:avLst/>
          </a:prstGeom>
          <a:noFill/>
          <a:ln w="9525">
            <a:noFill/>
            <a:miter lim="800000"/>
            <a:headEnd/>
            <a:tailEnd/>
          </a:ln>
        </p:spPr>
      </p:pic>
    </p:spTree>
    <p:extLst>
      <p:ext uri="{BB962C8B-B14F-4D97-AF65-F5344CB8AC3E}">
        <p14:creationId xmlns:p14="http://schemas.microsoft.com/office/powerpoint/2010/main" val="39493604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5124" b="6250"/>
          <a:stretch>
            <a:fillRect/>
          </a:stretch>
        </p:blipFill>
        <p:spPr bwMode="auto">
          <a:xfrm>
            <a:off x="666207" y="53840"/>
            <a:ext cx="11038114" cy="6499360"/>
          </a:xfrm>
          <a:prstGeom prst="rect">
            <a:avLst/>
          </a:prstGeom>
          <a:noFill/>
          <a:ln w="9525">
            <a:noFill/>
            <a:miter lim="800000"/>
            <a:headEnd/>
            <a:tailEnd/>
          </a:ln>
        </p:spPr>
      </p:pic>
    </p:spTree>
    <p:extLst>
      <p:ext uri="{BB962C8B-B14F-4D97-AF65-F5344CB8AC3E}">
        <p14:creationId xmlns:p14="http://schemas.microsoft.com/office/powerpoint/2010/main" val="42891808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9956" t="8122" r="10395" b="24663"/>
          <a:stretch>
            <a:fillRect/>
          </a:stretch>
        </p:blipFill>
        <p:spPr bwMode="auto">
          <a:xfrm>
            <a:off x="574765" y="352769"/>
            <a:ext cx="11025051" cy="6523155"/>
          </a:xfrm>
          <a:prstGeom prst="rect">
            <a:avLst/>
          </a:prstGeom>
          <a:noFill/>
          <a:ln w="9525">
            <a:noFill/>
            <a:miter lim="800000"/>
            <a:headEnd/>
            <a:tailEnd/>
          </a:ln>
        </p:spPr>
      </p:pic>
      <p:sp>
        <p:nvSpPr>
          <p:cNvPr id="5" name="TextBox 4"/>
          <p:cNvSpPr txBox="1"/>
          <p:nvPr/>
        </p:nvSpPr>
        <p:spPr>
          <a:xfrm>
            <a:off x="1752600" y="228601"/>
            <a:ext cx="8686800" cy="461665"/>
          </a:xfrm>
          <a:prstGeom prst="rect">
            <a:avLst/>
          </a:prstGeom>
          <a:noFill/>
        </p:spPr>
        <p:txBody>
          <a:bodyPr wrap="square" rtlCol="0">
            <a:spAutoFit/>
          </a:bodyPr>
          <a:lstStyle/>
          <a:p>
            <a:pPr algn="ctr"/>
            <a:r>
              <a:rPr lang="en-US" sz="2400" b="1" dirty="0"/>
              <a:t>Election Commission of India - CEO’s Portal</a:t>
            </a:r>
          </a:p>
        </p:txBody>
      </p:sp>
    </p:spTree>
    <p:extLst>
      <p:ext uri="{BB962C8B-B14F-4D97-AF65-F5344CB8AC3E}">
        <p14:creationId xmlns:p14="http://schemas.microsoft.com/office/powerpoint/2010/main" val="10664842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l="24817" t="7292" r="24231" b="3125"/>
          <a:stretch>
            <a:fillRect/>
          </a:stretch>
        </p:blipFill>
        <p:spPr bwMode="auto">
          <a:xfrm>
            <a:off x="705393" y="-69193"/>
            <a:ext cx="10985863" cy="6927193"/>
          </a:xfrm>
          <a:prstGeom prst="rect">
            <a:avLst/>
          </a:prstGeom>
          <a:noFill/>
          <a:ln w="9525">
            <a:noFill/>
            <a:miter lim="800000"/>
            <a:headEnd/>
            <a:tailEnd/>
          </a:ln>
        </p:spPr>
      </p:pic>
    </p:spTree>
    <p:extLst>
      <p:ext uri="{BB962C8B-B14F-4D97-AF65-F5344CB8AC3E}">
        <p14:creationId xmlns:p14="http://schemas.microsoft.com/office/powerpoint/2010/main" val="19820645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58367957"/>
              </p:ext>
            </p:extLst>
          </p:nvPr>
        </p:nvGraphicFramePr>
        <p:xfrm>
          <a:off x="653143" y="352697"/>
          <a:ext cx="11103428" cy="6217920"/>
        </p:xfrm>
        <a:graphic>
          <a:graphicData uri="http://schemas.openxmlformats.org/drawingml/2006/table">
            <a:tbl>
              <a:tblPr firstRow="1" firstCol="1" bandRow="1">
                <a:tableStyleId>{5C22544A-7EE6-4342-B048-85BDC9FD1C3A}</a:tableStyleId>
              </a:tblPr>
              <a:tblGrid>
                <a:gridCol w="561703">
                  <a:extLst>
                    <a:ext uri="{9D8B030D-6E8A-4147-A177-3AD203B41FA5}">
                      <a16:colId xmlns:a16="http://schemas.microsoft.com/office/drawing/2014/main" xmlns="" val="3443154509"/>
                    </a:ext>
                  </a:extLst>
                </a:gridCol>
                <a:gridCol w="2652447">
                  <a:extLst>
                    <a:ext uri="{9D8B030D-6E8A-4147-A177-3AD203B41FA5}">
                      <a16:colId xmlns:a16="http://schemas.microsoft.com/office/drawing/2014/main" xmlns="" val="3473722824"/>
                    </a:ext>
                  </a:extLst>
                </a:gridCol>
                <a:gridCol w="1753173">
                  <a:extLst>
                    <a:ext uri="{9D8B030D-6E8A-4147-A177-3AD203B41FA5}">
                      <a16:colId xmlns:a16="http://schemas.microsoft.com/office/drawing/2014/main" xmlns="" val="1064872622"/>
                    </a:ext>
                  </a:extLst>
                </a:gridCol>
                <a:gridCol w="1753173">
                  <a:extLst>
                    <a:ext uri="{9D8B030D-6E8A-4147-A177-3AD203B41FA5}">
                      <a16:colId xmlns:a16="http://schemas.microsoft.com/office/drawing/2014/main" xmlns="" val="194574253"/>
                    </a:ext>
                  </a:extLst>
                </a:gridCol>
                <a:gridCol w="2191466">
                  <a:extLst>
                    <a:ext uri="{9D8B030D-6E8A-4147-A177-3AD203B41FA5}">
                      <a16:colId xmlns:a16="http://schemas.microsoft.com/office/drawing/2014/main" xmlns="" val="2942494059"/>
                    </a:ext>
                  </a:extLst>
                </a:gridCol>
                <a:gridCol w="2191466">
                  <a:extLst>
                    <a:ext uri="{9D8B030D-6E8A-4147-A177-3AD203B41FA5}">
                      <a16:colId xmlns:a16="http://schemas.microsoft.com/office/drawing/2014/main" xmlns="" val="459438739"/>
                    </a:ext>
                  </a:extLst>
                </a:gridCol>
              </a:tblGrid>
              <a:tr h="342604">
                <a:tc>
                  <a:txBody>
                    <a:bodyPr/>
                    <a:lstStyle/>
                    <a:p>
                      <a:pPr marL="0" marR="0" algn="ctr">
                        <a:spcBef>
                          <a:spcPts val="0"/>
                        </a:spcBef>
                        <a:spcAft>
                          <a:spcPts val="0"/>
                        </a:spcAft>
                      </a:pPr>
                      <a:r>
                        <a:rPr lang="en-IN" sz="2400" dirty="0">
                          <a:effectLst/>
                        </a:rPr>
                        <a:t>Sl. No.</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lgn="ctr">
                        <a:spcBef>
                          <a:spcPts val="0"/>
                        </a:spcBef>
                        <a:spcAft>
                          <a:spcPts val="0"/>
                        </a:spcAft>
                      </a:pPr>
                      <a:r>
                        <a:rPr lang="en-IN" sz="2400" dirty="0">
                          <a:effectLst/>
                        </a:rPr>
                        <a:t>Type of Form</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lgn="ctr">
                        <a:spcBef>
                          <a:spcPts val="0"/>
                        </a:spcBef>
                        <a:spcAft>
                          <a:spcPts val="0"/>
                        </a:spcAft>
                      </a:pPr>
                      <a:r>
                        <a:rPr lang="en-IN" sz="2400" dirty="0">
                          <a:effectLst/>
                        </a:rPr>
                        <a:t>No. of sets to be submitted</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lgn="ctr">
                        <a:spcBef>
                          <a:spcPts val="0"/>
                        </a:spcBef>
                        <a:spcAft>
                          <a:spcPts val="0"/>
                        </a:spcAft>
                      </a:pPr>
                      <a:r>
                        <a:rPr lang="en-IN" sz="2400" dirty="0">
                          <a:effectLst/>
                        </a:rPr>
                        <a:t>Reporting Days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lgn="ctr">
                        <a:spcBef>
                          <a:spcPts val="0"/>
                        </a:spcBef>
                        <a:spcAft>
                          <a:spcPts val="0"/>
                        </a:spcAft>
                      </a:pPr>
                      <a:r>
                        <a:rPr lang="en-IN" sz="2400" dirty="0">
                          <a:effectLst/>
                        </a:rPr>
                        <a:t>Time of Reporting</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lgn="ctr">
                        <a:spcBef>
                          <a:spcPts val="0"/>
                        </a:spcBef>
                        <a:spcAft>
                          <a:spcPts val="0"/>
                        </a:spcAft>
                      </a:pPr>
                      <a:r>
                        <a:rPr lang="en-IN" sz="2400" dirty="0">
                          <a:effectLst/>
                        </a:rPr>
                        <a:t>Mode of Reporting</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356" marR="52356" marT="0" marB="0"/>
                </a:tc>
                <a:extLst>
                  <a:ext uri="{0D108BD9-81ED-4DB2-BD59-A6C34878D82A}">
                    <a16:rowId xmlns:a16="http://schemas.microsoft.com/office/drawing/2014/main" xmlns="" val="793303996"/>
                  </a:ext>
                </a:extLst>
              </a:tr>
              <a:tr h="685208">
                <a:tc rowSpan="2">
                  <a:txBody>
                    <a:bodyPr/>
                    <a:lstStyle/>
                    <a:p>
                      <a:pPr marL="457200" marR="0" algn="just">
                        <a:spcBef>
                          <a:spcPts val="0"/>
                        </a:spcBef>
                        <a:spcAft>
                          <a:spcPts val="0"/>
                        </a:spcAft>
                      </a:pPr>
                      <a:endParaRPr lang="en-US" sz="2400" dirty="0">
                        <a:effectLst/>
                      </a:endParaRPr>
                    </a:p>
                    <a:p>
                      <a:pPr marL="0" marR="0">
                        <a:lnSpc>
                          <a:spcPct val="115000"/>
                        </a:lnSpc>
                        <a:spcBef>
                          <a:spcPts val="0"/>
                        </a:spcBef>
                        <a:spcAft>
                          <a:spcPts val="0"/>
                        </a:spcAft>
                      </a:pPr>
                      <a:r>
                        <a:rPr lang="en-IN" sz="2400" dirty="0">
                          <a:effectLst/>
                        </a:rPr>
                        <a:t>                                             </a:t>
                      </a:r>
                      <a:r>
                        <a:rPr lang="en-IN" sz="2400" dirty="0" smtClean="0">
                          <a:effectLst/>
                        </a:rPr>
                        <a:t>3.</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356" marR="52356" marT="0" marB="0"/>
                </a:tc>
                <a:tc rowSpan="2">
                  <a:txBody>
                    <a:bodyPr/>
                    <a:lstStyle/>
                    <a:p>
                      <a:pPr marL="0" marR="0" algn="l">
                        <a:spcBef>
                          <a:spcPts val="0"/>
                        </a:spcBef>
                        <a:spcAft>
                          <a:spcPts val="0"/>
                        </a:spcAft>
                      </a:pPr>
                      <a:r>
                        <a:rPr lang="en-IN" sz="2400" dirty="0">
                          <a:effectLst/>
                        </a:rPr>
                        <a:t>List of validly Nominated Candidates in FORM-4</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lgn="l">
                        <a:spcBef>
                          <a:spcPts val="0"/>
                        </a:spcBef>
                        <a:spcAft>
                          <a:spcPts val="0"/>
                        </a:spcAft>
                      </a:pPr>
                      <a:r>
                        <a:rPr lang="en-IN" sz="2400" dirty="0">
                          <a:effectLst/>
                        </a:rPr>
                        <a:t>01 set separately in English and Bengali version</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lgn="l">
                        <a:spcBef>
                          <a:spcPts val="0"/>
                        </a:spcBef>
                        <a:spcAft>
                          <a:spcPts val="0"/>
                        </a:spcAft>
                      </a:pPr>
                      <a:r>
                        <a:rPr lang="en-IN" sz="2400" dirty="0">
                          <a:effectLst/>
                        </a:rPr>
                        <a:t>On the day of scrutiny of nominations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lgn="ctr">
                        <a:spcBef>
                          <a:spcPts val="0"/>
                        </a:spcBef>
                        <a:spcAft>
                          <a:spcPts val="0"/>
                        </a:spcAft>
                      </a:pPr>
                      <a:r>
                        <a:rPr lang="en-IN" sz="2400" dirty="0">
                          <a:effectLst/>
                        </a:rPr>
                        <a:t>Immediately after completion of scrutiny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lgn="l">
                        <a:spcBef>
                          <a:spcPts val="0"/>
                        </a:spcBef>
                        <a:spcAft>
                          <a:spcPts val="0"/>
                        </a:spcAft>
                      </a:pPr>
                      <a:r>
                        <a:rPr lang="en-IN" sz="2400" dirty="0" smtClean="0">
                          <a:effectLst/>
                        </a:rPr>
                        <a:t>Signed </a:t>
                      </a:r>
                      <a:r>
                        <a:rPr lang="en-IN" sz="2400" dirty="0">
                          <a:effectLst/>
                        </a:rPr>
                        <a:t>hard copy through e-mail to CEO’s office. </a:t>
                      </a:r>
                      <a:endParaRPr lang="en-US" sz="2400" dirty="0">
                        <a:effectLst/>
                      </a:endParaRPr>
                    </a:p>
                    <a:p>
                      <a:pPr marL="0" marR="0" algn="l">
                        <a:spcBef>
                          <a:spcPts val="0"/>
                        </a:spcBef>
                        <a:spcAft>
                          <a:spcPts val="0"/>
                        </a:spcAft>
                      </a:pPr>
                      <a:r>
                        <a:rPr lang="en-IN" sz="2400" dirty="0">
                          <a:effectLst/>
                        </a:rPr>
                        <a:t>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356" marR="52356" marT="0" marB="0"/>
                </a:tc>
                <a:extLst>
                  <a:ext uri="{0D108BD9-81ED-4DB2-BD59-A6C34878D82A}">
                    <a16:rowId xmlns:a16="http://schemas.microsoft.com/office/drawing/2014/main" xmlns="" val="44972557"/>
                  </a:ext>
                </a:extLst>
              </a:tr>
              <a:tr h="856510">
                <a:tc vMerge="1">
                  <a:txBody>
                    <a:bodyPr/>
                    <a:lstStyle/>
                    <a:p>
                      <a:endParaRPr lang="en-US"/>
                    </a:p>
                  </a:txBody>
                  <a:tcPr/>
                </a:tc>
                <a:tc vMerge="1">
                  <a:txBody>
                    <a:bodyPr/>
                    <a:lstStyle/>
                    <a:p>
                      <a:endParaRPr lang="en-US"/>
                    </a:p>
                  </a:txBody>
                  <a:tcPr/>
                </a:tc>
                <a:tc>
                  <a:txBody>
                    <a:bodyPr/>
                    <a:lstStyle/>
                    <a:p>
                      <a:pPr marL="0" marR="0" algn="l">
                        <a:spcBef>
                          <a:spcPts val="0"/>
                        </a:spcBef>
                        <a:spcAft>
                          <a:spcPts val="0"/>
                        </a:spcAft>
                      </a:pPr>
                      <a:r>
                        <a:rPr lang="en-IN" sz="2400" dirty="0">
                          <a:effectLst/>
                        </a:rPr>
                        <a:t>03 set separately in English and Bengali version along with signature and seal of R.O’s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lgn="l">
                        <a:spcBef>
                          <a:spcPts val="0"/>
                        </a:spcBef>
                        <a:spcAft>
                          <a:spcPts val="0"/>
                        </a:spcAft>
                      </a:pPr>
                      <a:r>
                        <a:rPr lang="en-IN" sz="2400">
                          <a:effectLst/>
                        </a:rPr>
                        <a:t>One the very next day of the day of scrutiny of nominations                                                                 </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lgn="ctr">
                        <a:spcBef>
                          <a:spcPts val="0"/>
                        </a:spcBef>
                        <a:spcAft>
                          <a:spcPts val="0"/>
                        </a:spcAft>
                      </a:pPr>
                      <a:r>
                        <a:rPr lang="en-IN" sz="2400" dirty="0">
                          <a:effectLst/>
                        </a:rPr>
                        <a:t>11.00 a.m.</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lgn="l">
                        <a:spcBef>
                          <a:spcPts val="0"/>
                        </a:spcBef>
                        <a:spcAft>
                          <a:spcPts val="0"/>
                        </a:spcAft>
                      </a:pPr>
                      <a:r>
                        <a:rPr lang="en-IN" sz="2400" dirty="0">
                          <a:effectLst/>
                        </a:rPr>
                        <a:t>Through Special Messenger</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356" marR="52356" marT="0" marB="0"/>
                </a:tc>
                <a:extLst>
                  <a:ext uri="{0D108BD9-81ED-4DB2-BD59-A6C34878D82A}">
                    <a16:rowId xmlns:a16="http://schemas.microsoft.com/office/drawing/2014/main" xmlns="" val="1928383807"/>
                  </a:ext>
                </a:extLst>
              </a:tr>
            </a:tbl>
          </a:graphicData>
        </a:graphic>
      </p:graphicFrame>
    </p:spTree>
    <p:extLst>
      <p:ext uri="{BB962C8B-B14F-4D97-AF65-F5344CB8AC3E}">
        <p14:creationId xmlns:p14="http://schemas.microsoft.com/office/powerpoint/2010/main" val="15414578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8382000" y="1066800"/>
            <a:ext cx="22860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p:nvPr/>
        </p:nvPicPr>
        <p:blipFill>
          <a:blip r:embed="rId2" cstate="print"/>
          <a:srcRect t="2375" b="5000"/>
          <a:stretch>
            <a:fillRect/>
          </a:stretch>
        </p:blipFill>
        <p:spPr bwMode="auto">
          <a:xfrm>
            <a:off x="1676400" y="457200"/>
            <a:ext cx="8991600" cy="6248400"/>
          </a:xfrm>
          <a:prstGeom prst="rect">
            <a:avLst/>
          </a:prstGeom>
          <a:noFill/>
          <a:ln w="9525">
            <a:noFill/>
            <a:miter lim="800000"/>
            <a:headEnd/>
            <a:tailEnd/>
          </a:ln>
        </p:spPr>
      </p:pic>
      <p:sp>
        <p:nvSpPr>
          <p:cNvPr id="1026" name="Text Box 2"/>
          <p:cNvSpPr txBox="1">
            <a:spLocks noChangeArrowheads="1"/>
          </p:cNvSpPr>
          <p:nvPr/>
        </p:nvSpPr>
        <p:spPr bwMode="auto">
          <a:xfrm>
            <a:off x="1676400" y="0"/>
            <a:ext cx="8763000" cy="3810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US" sz="2000" b="1" u="sng" dirty="0">
                <a:latin typeface="Calibri" pitchFamily="34" charset="0"/>
                <a:cs typeface="Arial" pitchFamily="34" charset="0"/>
              </a:rPr>
              <a:t>Electoral Roll Weekly Monitoring Dashboard</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16551154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876905" y="4794069"/>
            <a:ext cx="4036422" cy="1200329"/>
          </a:xfrm>
          <a:prstGeom prst="rect">
            <a:avLst/>
          </a:prstGeom>
          <a:noFill/>
        </p:spPr>
        <p:txBody>
          <a:bodyPr wrap="square" rtlCol="0">
            <a:spAutoFit/>
          </a:bodyPr>
          <a:lstStyle/>
          <a:p>
            <a:r>
              <a:rPr lang="en-US" sz="7200" dirty="0" smtClean="0"/>
              <a:t>Thank You</a:t>
            </a:r>
            <a:endParaRPr lang="en-US" sz="7200" dirty="0"/>
          </a:p>
        </p:txBody>
      </p:sp>
    </p:spTree>
    <p:extLst>
      <p:ext uri="{BB962C8B-B14F-4D97-AF65-F5344CB8AC3E}">
        <p14:creationId xmlns:p14="http://schemas.microsoft.com/office/powerpoint/2010/main" val="30998213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42530697"/>
              </p:ext>
            </p:extLst>
          </p:nvPr>
        </p:nvGraphicFramePr>
        <p:xfrm>
          <a:off x="365761" y="287383"/>
          <a:ext cx="11390810" cy="6283234"/>
        </p:xfrm>
        <a:graphic>
          <a:graphicData uri="http://schemas.openxmlformats.org/drawingml/2006/table">
            <a:tbl>
              <a:tblPr firstRow="1" firstCol="1" bandRow="1">
                <a:tableStyleId>{5C22544A-7EE6-4342-B048-85BDC9FD1C3A}</a:tableStyleId>
              </a:tblPr>
              <a:tblGrid>
                <a:gridCol w="576241">
                  <a:extLst>
                    <a:ext uri="{9D8B030D-6E8A-4147-A177-3AD203B41FA5}">
                      <a16:colId xmlns:a16="http://schemas.microsoft.com/office/drawing/2014/main" xmlns="" val="3443154509"/>
                    </a:ext>
                  </a:extLst>
                </a:gridCol>
                <a:gridCol w="2721099">
                  <a:extLst>
                    <a:ext uri="{9D8B030D-6E8A-4147-A177-3AD203B41FA5}">
                      <a16:colId xmlns:a16="http://schemas.microsoft.com/office/drawing/2014/main" xmlns="" val="3473722824"/>
                    </a:ext>
                  </a:extLst>
                </a:gridCol>
                <a:gridCol w="1798549">
                  <a:extLst>
                    <a:ext uri="{9D8B030D-6E8A-4147-A177-3AD203B41FA5}">
                      <a16:colId xmlns:a16="http://schemas.microsoft.com/office/drawing/2014/main" xmlns="" val="1064872622"/>
                    </a:ext>
                  </a:extLst>
                </a:gridCol>
                <a:gridCol w="1798549">
                  <a:extLst>
                    <a:ext uri="{9D8B030D-6E8A-4147-A177-3AD203B41FA5}">
                      <a16:colId xmlns:a16="http://schemas.microsoft.com/office/drawing/2014/main" xmlns="" val="194574253"/>
                    </a:ext>
                  </a:extLst>
                </a:gridCol>
                <a:gridCol w="2248186">
                  <a:extLst>
                    <a:ext uri="{9D8B030D-6E8A-4147-A177-3AD203B41FA5}">
                      <a16:colId xmlns:a16="http://schemas.microsoft.com/office/drawing/2014/main" xmlns="" val="2942494059"/>
                    </a:ext>
                  </a:extLst>
                </a:gridCol>
                <a:gridCol w="2248186">
                  <a:extLst>
                    <a:ext uri="{9D8B030D-6E8A-4147-A177-3AD203B41FA5}">
                      <a16:colId xmlns:a16="http://schemas.microsoft.com/office/drawing/2014/main" xmlns="" val="459438739"/>
                    </a:ext>
                  </a:extLst>
                </a:gridCol>
              </a:tblGrid>
              <a:tr h="1108806">
                <a:tc>
                  <a:txBody>
                    <a:bodyPr/>
                    <a:lstStyle/>
                    <a:p>
                      <a:pPr marL="0" marR="0" algn="ctr">
                        <a:spcBef>
                          <a:spcPts val="0"/>
                        </a:spcBef>
                        <a:spcAft>
                          <a:spcPts val="0"/>
                        </a:spcAft>
                      </a:pPr>
                      <a:r>
                        <a:rPr lang="en-IN" sz="2400" dirty="0">
                          <a:effectLst/>
                        </a:rPr>
                        <a:t>Sl. No.</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lgn="ctr">
                        <a:spcBef>
                          <a:spcPts val="0"/>
                        </a:spcBef>
                        <a:spcAft>
                          <a:spcPts val="0"/>
                        </a:spcAft>
                      </a:pPr>
                      <a:r>
                        <a:rPr lang="en-IN" sz="2400" dirty="0">
                          <a:effectLst/>
                        </a:rPr>
                        <a:t>Type of Form</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lgn="ctr">
                        <a:spcBef>
                          <a:spcPts val="0"/>
                        </a:spcBef>
                        <a:spcAft>
                          <a:spcPts val="0"/>
                        </a:spcAft>
                      </a:pPr>
                      <a:r>
                        <a:rPr lang="en-IN" sz="2400" dirty="0">
                          <a:effectLst/>
                        </a:rPr>
                        <a:t>No. of sets to be submitted</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lgn="ctr">
                        <a:spcBef>
                          <a:spcPts val="0"/>
                        </a:spcBef>
                        <a:spcAft>
                          <a:spcPts val="0"/>
                        </a:spcAft>
                      </a:pPr>
                      <a:r>
                        <a:rPr lang="en-IN" sz="2400" dirty="0">
                          <a:effectLst/>
                        </a:rPr>
                        <a:t>Reporting Days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lgn="ctr">
                        <a:spcBef>
                          <a:spcPts val="0"/>
                        </a:spcBef>
                        <a:spcAft>
                          <a:spcPts val="0"/>
                        </a:spcAft>
                      </a:pPr>
                      <a:r>
                        <a:rPr lang="en-IN" sz="2400" dirty="0">
                          <a:effectLst/>
                        </a:rPr>
                        <a:t>Time of Reporting</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lgn="ctr">
                        <a:spcBef>
                          <a:spcPts val="0"/>
                        </a:spcBef>
                        <a:spcAft>
                          <a:spcPts val="0"/>
                        </a:spcAft>
                      </a:pPr>
                      <a:r>
                        <a:rPr lang="en-IN" sz="2400" dirty="0">
                          <a:effectLst/>
                        </a:rPr>
                        <a:t>Mode of Reporting</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356" marR="52356" marT="0" marB="0"/>
                </a:tc>
                <a:extLst>
                  <a:ext uri="{0D108BD9-81ED-4DB2-BD59-A6C34878D82A}">
                    <a16:rowId xmlns:a16="http://schemas.microsoft.com/office/drawing/2014/main" xmlns="" val="793303996"/>
                  </a:ext>
                </a:extLst>
              </a:tr>
              <a:tr h="1848010">
                <a:tc rowSpan="2">
                  <a:txBody>
                    <a:bodyPr/>
                    <a:lstStyle/>
                    <a:p>
                      <a:pPr marL="457200" marR="0" algn="just">
                        <a:spcBef>
                          <a:spcPts val="0"/>
                        </a:spcBef>
                        <a:spcAft>
                          <a:spcPts val="0"/>
                        </a:spcAft>
                      </a:pPr>
                      <a:endParaRPr lang="en-US" sz="2400" dirty="0" smtClean="0">
                        <a:effectLst/>
                      </a:endParaRPr>
                    </a:p>
                    <a:p>
                      <a:pPr marL="0" marR="0">
                        <a:lnSpc>
                          <a:spcPct val="115000"/>
                        </a:lnSpc>
                        <a:spcBef>
                          <a:spcPts val="0"/>
                        </a:spcBef>
                        <a:spcAft>
                          <a:spcPts val="0"/>
                        </a:spcAft>
                      </a:pPr>
                      <a:r>
                        <a:rPr lang="en-IN" sz="2400" dirty="0" smtClean="0">
                          <a:effectLst/>
                        </a:rPr>
                        <a:t>  4.</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356" marR="52356" marT="0" marB="0"/>
                </a:tc>
                <a:tc rowSpan="2">
                  <a:txBody>
                    <a:bodyPr/>
                    <a:lstStyle/>
                    <a:p>
                      <a:pPr marL="0" marR="0" algn="l">
                        <a:spcBef>
                          <a:spcPts val="0"/>
                        </a:spcBef>
                        <a:spcAft>
                          <a:spcPts val="0"/>
                        </a:spcAft>
                      </a:pPr>
                      <a:r>
                        <a:rPr lang="en-IN" sz="2400" dirty="0">
                          <a:effectLst/>
                        </a:rPr>
                        <a:t>List of Contesting Candidates in FORM 7A</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lgn="l">
                        <a:spcBef>
                          <a:spcPts val="0"/>
                        </a:spcBef>
                        <a:spcAft>
                          <a:spcPts val="0"/>
                        </a:spcAft>
                      </a:pPr>
                      <a:r>
                        <a:rPr lang="en-IN" sz="2400" dirty="0">
                          <a:effectLst/>
                        </a:rPr>
                        <a:t>01 set separately in English and Bengali version</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lgn="l">
                        <a:spcBef>
                          <a:spcPts val="0"/>
                        </a:spcBef>
                        <a:spcAft>
                          <a:spcPts val="0"/>
                        </a:spcAft>
                      </a:pPr>
                      <a:r>
                        <a:rPr lang="en-IN" sz="2400" dirty="0">
                          <a:effectLst/>
                        </a:rPr>
                        <a:t>On the day of withdrawal of candidature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lgn="ctr">
                        <a:spcBef>
                          <a:spcPts val="0"/>
                        </a:spcBef>
                        <a:spcAft>
                          <a:spcPts val="0"/>
                        </a:spcAft>
                      </a:pPr>
                      <a:r>
                        <a:rPr lang="en-IN" sz="2400" dirty="0">
                          <a:effectLst/>
                        </a:rPr>
                        <a:t>3.30 p.m.</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lgn="l">
                        <a:spcBef>
                          <a:spcPts val="0"/>
                        </a:spcBef>
                        <a:spcAft>
                          <a:spcPts val="0"/>
                        </a:spcAft>
                      </a:pPr>
                      <a:r>
                        <a:rPr lang="en-IN" sz="2400" dirty="0">
                          <a:effectLst/>
                        </a:rPr>
                        <a:t>1. Signed hard copy through e-mail to CEO’s office. </a:t>
                      </a:r>
                      <a:endParaRPr lang="en-US" sz="2400" dirty="0">
                        <a:effectLst/>
                      </a:endParaRPr>
                    </a:p>
                    <a:p>
                      <a:pPr marL="0" marR="0" algn="l">
                        <a:spcBef>
                          <a:spcPts val="0"/>
                        </a:spcBef>
                        <a:spcAft>
                          <a:spcPts val="0"/>
                        </a:spcAft>
                      </a:pPr>
                      <a:r>
                        <a:rPr lang="en-IN" sz="2400" dirty="0">
                          <a:effectLst/>
                        </a:rPr>
                        <a:t>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356" marR="52356" marT="0" marB="0"/>
                </a:tc>
                <a:extLst>
                  <a:ext uri="{0D108BD9-81ED-4DB2-BD59-A6C34878D82A}">
                    <a16:rowId xmlns:a16="http://schemas.microsoft.com/office/drawing/2014/main" xmlns="" val="1576573563"/>
                  </a:ext>
                </a:extLst>
              </a:tr>
              <a:tr h="3326418">
                <a:tc vMerge="1">
                  <a:txBody>
                    <a:bodyPr/>
                    <a:lstStyle/>
                    <a:p>
                      <a:endParaRPr lang="en-US"/>
                    </a:p>
                  </a:txBody>
                  <a:tcPr/>
                </a:tc>
                <a:tc vMerge="1">
                  <a:txBody>
                    <a:bodyPr/>
                    <a:lstStyle/>
                    <a:p>
                      <a:endParaRPr lang="en-US"/>
                    </a:p>
                  </a:txBody>
                  <a:tcPr/>
                </a:tc>
                <a:tc>
                  <a:txBody>
                    <a:bodyPr/>
                    <a:lstStyle/>
                    <a:p>
                      <a:pPr marL="0" marR="0" algn="l">
                        <a:spcBef>
                          <a:spcPts val="0"/>
                        </a:spcBef>
                        <a:spcAft>
                          <a:spcPts val="0"/>
                        </a:spcAft>
                      </a:pPr>
                      <a:r>
                        <a:rPr lang="en-IN" sz="2400">
                          <a:effectLst/>
                        </a:rPr>
                        <a:t>03 set separately in English and Bengali version along with signature and seal of R.O’s</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lgn="l">
                        <a:spcBef>
                          <a:spcPts val="0"/>
                        </a:spcBef>
                        <a:spcAft>
                          <a:spcPts val="0"/>
                        </a:spcAft>
                      </a:pPr>
                      <a:r>
                        <a:rPr lang="en-IN" sz="2400">
                          <a:effectLst/>
                        </a:rPr>
                        <a:t>On the very next day of withdrawal of candidature         </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lgn="ctr">
                        <a:spcBef>
                          <a:spcPts val="0"/>
                        </a:spcBef>
                        <a:spcAft>
                          <a:spcPts val="0"/>
                        </a:spcAft>
                      </a:pPr>
                      <a:r>
                        <a:rPr lang="en-IN" sz="2400" dirty="0">
                          <a:effectLst/>
                        </a:rPr>
                        <a:t>11.00 a.m.</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356" marR="52356" marT="0" marB="0"/>
                </a:tc>
                <a:tc>
                  <a:txBody>
                    <a:bodyPr/>
                    <a:lstStyle/>
                    <a:p>
                      <a:pPr marL="0" marR="0" algn="l">
                        <a:spcBef>
                          <a:spcPts val="0"/>
                        </a:spcBef>
                        <a:spcAft>
                          <a:spcPts val="0"/>
                        </a:spcAft>
                      </a:pPr>
                      <a:r>
                        <a:rPr lang="en-IN" sz="2400" dirty="0">
                          <a:effectLst/>
                        </a:rPr>
                        <a:t>Through Special Messenger</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356" marR="52356" marT="0" marB="0"/>
                </a:tc>
                <a:extLst>
                  <a:ext uri="{0D108BD9-81ED-4DB2-BD59-A6C34878D82A}">
                    <a16:rowId xmlns:a16="http://schemas.microsoft.com/office/drawing/2014/main" xmlns="" val="3183099935"/>
                  </a:ext>
                </a:extLst>
              </a:tr>
            </a:tbl>
          </a:graphicData>
        </a:graphic>
      </p:graphicFrame>
    </p:spTree>
    <p:extLst>
      <p:ext uri="{BB962C8B-B14F-4D97-AF65-F5344CB8AC3E}">
        <p14:creationId xmlns:p14="http://schemas.microsoft.com/office/powerpoint/2010/main" val="2304281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2" y="365128"/>
            <a:ext cx="9259387" cy="653775"/>
          </a:xfrm>
        </p:spPr>
        <p:txBody>
          <a:bodyPr>
            <a:normAutofit fontScale="90000"/>
          </a:bodyPr>
          <a:lstStyle/>
          <a:p>
            <a:r>
              <a:rPr lang="en-US" dirty="0" smtClean="0"/>
              <a:t>Non-Statutory </a:t>
            </a:r>
            <a:r>
              <a:rPr lang="en-US" dirty="0"/>
              <a:t>Reports on Nomination</a:t>
            </a:r>
          </a:p>
        </p:txBody>
      </p:sp>
      <p:sp>
        <p:nvSpPr>
          <p:cNvPr id="3" name="Rectangle 2"/>
          <p:cNvSpPr/>
          <p:nvPr/>
        </p:nvSpPr>
        <p:spPr>
          <a:xfrm>
            <a:off x="391887" y="1201783"/>
            <a:ext cx="11207930" cy="4805966"/>
          </a:xfrm>
          <a:prstGeom prst="rect">
            <a:avLst/>
          </a:prstGeom>
        </p:spPr>
        <p:txBody>
          <a:bodyPr wrap="square">
            <a:spAutoFit/>
          </a:bodyPr>
          <a:lstStyle/>
          <a:p>
            <a:pPr algn="just"/>
            <a:r>
              <a:rPr lang="en-US" sz="2800" dirty="0" smtClean="0">
                <a:latin typeface="Calibri" panose="020F0502020204030204" pitchFamily="34" charset="0"/>
                <a:ea typeface="Times New Roman" panose="02020603050405020304" pitchFamily="18" charset="0"/>
                <a:cs typeface="Times New Roman" panose="02020603050405020304" pitchFamily="18" charset="0"/>
              </a:rPr>
              <a:t>Election </a:t>
            </a:r>
            <a:r>
              <a:rPr lang="en-US" sz="2800" dirty="0">
                <a:latin typeface="Calibri" panose="020F0502020204030204" pitchFamily="34" charset="0"/>
                <a:ea typeface="Times New Roman" panose="02020603050405020304" pitchFamily="18" charset="0"/>
                <a:cs typeface="Times New Roman" panose="02020603050405020304" pitchFamily="18" charset="0"/>
              </a:rPr>
              <a:t>Commission of India calls for certain reports every day during the entire period of filing of nomination. Accordingly </a:t>
            </a:r>
            <a:r>
              <a:rPr lang="en-US" sz="2800" dirty="0" smtClean="0">
                <a:latin typeface="Calibri" panose="020F0502020204030204" pitchFamily="34" charset="0"/>
                <a:ea typeface="Times New Roman" panose="02020603050405020304" pitchFamily="18" charset="0"/>
                <a:cs typeface="Times New Roman" panose="02020603050405020304" pitchFamily="18" charset="0"/>
              </a:rPr>
              <a:t>the following non-statutory reports are to be submitted:</a:t>
            </a:r>
            <a:endParaRPr lang="en-US" sz="2800" dirty="0">
              <a:latin typeface="Calibri" panose="020F0502020204030204" pitchFamily="34" charset="0"/>
              <a:ea typeface="Times New Roman" panose="02020603050405020304" pitchFamily="18" charset="0"/>
              <a:cs typeface="Times New Roman" panose="02020603050405020304" pitchFamily="18" charset="0"/>
            </a:endParaRPr>
          </a:p>
          <a:p>
            <a:pPr algn="just"/>
            <a:r>
              <a:rPr lang="en-US" sz="2800" dirty="0">
                <a:latin typeface="Calibri" panose="020F0502020204030204" pitchFamily="34" charset="0"/>
                <a:ea typeface="Times New Roman" panose="02020603050405020304" pitchFamily="18" charset="0"/>
                <a:cs typeface="Times New Roman" panose="02020603050405020304" pitchFamily="18" charset="0"/>
              </a:rPr>
              <a:t> </a:t>
            </a:r>
          </a:p>
          <a:p>
            <a:pPr marL="342900" marR="0" lvl="0" indent="-342900" algn="just">
              <a:spcBef>
                <a:spcPts val="0"/>
              </a:spcBef>
              <a:spcAft>
                <a:spcPts val="0"/>
              </a:spcAft>
              <a:buFont typeface="+mj-lt"/>
              <a:buAutoNum type="arabicPeriod"/>
            </a:pPr>
            <a:r>
              <a:rPr lang="en-US" sz="2800" b="1" dirty="0">
                <a:latin typeface="Calibri" panose="020F0502020204030204" pitchFamily="34" charset="0"/>
                <a:ea typeface="Times New Roman" panose="02020603050405020304" pitchFamily="18" charset="0"/>
                <a:cs typeface="Times New Roman" panose="02020603050405020304" pitchFamily="18" charset="0"/>
              </a:rPr>
              <a:t>Filing of Nominations (Format-I)</a:t>
            </a:r>
            <a:endParaRPr lang="en-US" sz="2800"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2800" b="1" dirty="0">
                <a:latin typeface="Calibri" panose="020F0502020204030204" pitchFamily="34" charset="0"/>
                <a:ea typeface="Times New Roman" panose="02020603050405020304" pitchFamily="18" charset="0"/>
                <a:cs typeface="Times New Roman" panose="02020603050405020304" pitchFamily="18" charset="0"/>
              </a:rPr>
              <a:t>Validly Nominated Candidates (Format-II)</a:t>
            </a:r>
            <a:endParaRPr lang="en-US" sz="2800"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2800" b="1" dirty="0">
                <a:latin typeface="Calibri" panose="020F0502020204030204" pitchFamily="34" charset="0"/>
                <a:ea typeface="Times New Roman" panose="02020603050405020304" pitchFamily="18" charset="0"/>
                <a:cs typeface="Times New Roman" panose="02020603050405020304" pitchFamily="18" charset="0"/>
              </a:rPr>
              <a:t>Report on withdrawal of candidature and final  party wise candidature(Format-III)</a:t>
            </a:r>
            <a:endParaRPr lang="en-US" sz="2800" dirty="0">
              <a:latin typeface="Calibri" panose="020F0502020204030204" pitchFamily="34" charset="0"/>
              <a:ea typeface="Times New Roman" panose="02020603050405020304" pitchFamily="18" charset="0"/>
              <a:cs typeface="Times New Roman" panose="02020603050405020304" pitchFamily="18" charset="0"/>
            </a:endParaRPr>
          </a:p>
          <a:p>
            <a:pPr algn="just"/>
            <a:r>
              <a:rPr lang="en-US" sz="2800" b="1" dirty="0">
                <a:latin typeface="Calibri" panose="020F0502020204030204" pitchFamily="34" charset="0"/>
                <a:ea typeface="Times New Roman" panose="02020603050405020304" pitchFamily="18" charset="0"/>
                <a:cs typeface="Times New Roman" panose="02020603050405020304" pitchFamily="18" charset="0"/>
              </a:rPr>
              <a:t> </a:t>
            </a:r>
            <a:endParaRPr lang="en-US" sz="2800" dirty="0" smtClean="0">
              <a:latin typeface="Calibri" panose="020F0502020204030204" pitchFamily="34" charset="0"/>
              <a:ea typeface="Times New Roman" panose="02020603050405020304" pitchFamily="18" charset="0"/>
              <a:cs typeface="Times New Roman" panose="02020603050405020304" pitchFamily="18" charset="0"/>
            </a:endParaRPr>
          </a:p>
          <a:p>
            <a:pPr algn="just"/>
            <a:r>
              <a:rPr lang="en-US" sz="2800" dirty="0" smtClean="0">
                <a:latin typeface="Calibri" panose="020F0502020204030204" pitchFamily="34" charset="0"/>
                <a:ea typeface="Times New Roman" panose="02020603050405020304" pitchFamily="18" charset="0"/>
                <a:cs typeface="Times New Roman" panose="02020603050405020304" pitchFamily="18" charset="0"/>
              </a:rPr>
              <a:t>The respective reports are to be sent every </a:t>
            </a:r>
            <a:r>
              <a:rPr lang="en-US" sz="2800" dirty="0">
                <a:latin typeface="Calibri" panose="020F0502020204030204" pitchFamily="34" charset="0"/>
                <a:ea typeface="Times New Roman" panose="02020603050405020304" pitchFamily="18" charset="0"/>
                <a:cs typeface="Times New Roman" panose="02020603050405020304" pitchFamily="18" charset="0"/>
              </a:rPr>
              <a:t>day during the entire period of </a:t>
            </a:r>
            <a:r>
              <a:rPr lang="en-US" sz="2800" dirty="0" smtClean="0">
                <a:latin typeface="Calibri" panose="020F0502020204030204" pitchFamily="34" charset="0"/>
                <a:ea typeface="Times New Roman" panose="02020603050405020304" pitchFamily="18" charset="0"/>
                <a:cs typeface="Times New Roman" panose="02020603050405020304" pitchFamily="18" charset="0"/>
              </a:rPr>
              <a:t>nomination by </a:t>
            </a:r>
            <a:r>
              <a:rPr lang="en-US" sz="2800" b="1" dirty="0">
                <a:latin typeface="Calibri" panose="020F0502020204030204" pitchFamily="34" charset="0"/>
                <a:ea typeface="Times New Roman" panose="02020603050405020304" pitchFamily="18" charset="0"/>
                <a:cs typeface="Times New Roman" panose="02020603050405020304" pitchFamily="18" charset="0"/>
              </a:rPr>
              <a:t>3.30 P.M.</a:t>
            </a:r>
            <a:endParaRPr lang="en-US"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58230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9955" y="115750"/>
            <a:ext cx="11954866" cy="6513650"/>
          </a:xfrm>
          <a:prstGeom prst="rect">
            <a:avLst/>
          </a:prstGeom>
        </p:spPr>
      </p:pic>
    </p:spTree>
    <p:extLst>
      <p:ext uri="{BB962C8B-B14F-4D97-AF65-F5344CB8AC3E}">
        <p14:creationId xmlns:p14="http://schemas.microsoft.com/office/powerpoint/2010/main" val="8655629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57198"/>
            <a:ext cx="12192000" cy="5917475"/>
          </a:xfrm>
          <a:prstGeom prst="rect">
            <a:avLst/>
          </a:prstGeom>
        </p:spPr>
      </p:pic>
    </p:spTree>
    <p:extLst>
      <p:ext uri="{BB962C8B-B14F-4D97-AF65-F5344CB8AC3E}">
        <p14:creationId xmlns:p14="http://schemas.microsoft.com/office/powerpoint/2010/main" val="28983687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1440" y="307230"/>
            <a:ext cx="11984181" cy="5819249"/>
          </a:xfrm>
          <a:prstGeom prst="rect">
            <a:avLst/>
          </a:prstGeom>
        </p:spPr>
      </p:pic>
    </p:spTree>
    <p:extLst>
      <p:ext uri="{BB962C8B-B14F-4D97-AF65-F5344CB8AC3E}">
        <p14:creationId xmlns:p14="http://schemas.microsoft.com/office/powerpoint/2010/main" val="8327771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699</TotalTime>
  <Words>2114</Words>
  <Application>Microsoft Office PowerPoint</Application>
  <PresentationFormat>Widescreen</PresentationFormat>
  <Paragraphs>621</Paragraphs>
  <Slides>41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Arial Narrow</vt:lpstr>
      <vt:lpstr>Arial-BoldMT</vt:lpstr>
      <vt:lpstr>Calibri</vt:lpstr>
      <vt:lpstr>Calibri Light</vt:lpstr>
      <vt:lpstr>Century Gothic</vt:lpstr>
      <vt:lpstr>CenturyGothic-Bold</vt:lpstr>
      <vt:lpstr>Times New Roman</vt:lpstr>
      <vt:lpstr>Office Theme</vt:lpstr>
      <vt:lpstr>MIS Reporting  including  Pre-Poll/Poll Day/Post Poll Reports</vt:lpstr>
      <vt:lpstr>Pre-Poll Reports – Nomination Related</vt:lpstr>
      <vt:lpstr>PowerPoint Presentation</vt:lpstr>
      <vt:lpstr>PowerPoint Presentation</vt:lpstr>
      <vt:lpstr>PowerPoint Presentation</vt:lpstr>
      <vt:lpstr>Non-Statutory Reports on Nomination</vt:lpstr>
      <vt:lpstr>PowerPoint Presentation</vt:lpstr>
      <vt:lpstr>PowerPoint Presentation</vt:lpstr>
      <vt:lpstr>PowerPoint Presentation</vt:lpstr>
      <vt:lpstr>REPORTS ON THE DATE OF DISPERSAL OF POLLING PARTIES (P-1 day)</vt:lpstr>
      <vt:lpstr>PowerPoint Presentation</vt:lpstr>
      <vt:lpstr>REPORTS ON THE DATE OF POLL: (P-day)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REPORTS ON THE DATE OF SCRUTINY OF REGISTER 17A ( THE FOLLOWING DAY OF THE DATE OF POLL ) : (P+1 day)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on Poll day and Counting formats for Parliament Election 2019</dc:title>
  <dc:creator>SGANGULI</dc:creator>
  <cp:lastModifiedBy>AG</cp:lastModifiedBy>
  <cp:revision>51</cp:revision>
  <dcterms:created xsi:type="dcterms:W3CDTF">2018-11-19T05:47:03Z</dcterms:created>
  <dcterms:modified xsi:type="dcterms:W3CDTF">2018-12-02T16:04:23Z</dcterms:modified>
</cp:coreProperties>
</file>